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http://detikfood.com/"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jpeg" Type="http://schemas.openxmlformats.org/officeDocument/2006/relationships/image"/><Relationship Id="rId5" Target="../media/VAF412DGR8I.mp4" Type="http://schemas.openxmlformats.org/officeDocument/2006/relationships/video"/><Relationship Id="rId6" Target="../media/VAF412DGR8I.mp4" Type="http://schemas.microsoft.com/office/2007/relationships/media"/><Relationship Id="rId7"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food.detik.com/" TargetMode="External" Type="http://schemas.openxmlformats.org/officeDocument/2006/relationships/hyperlink"/><Relationship Id="rId5"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http://detikfood.com/"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http://detikfood.com/" TargetMode="External" Type="http://schemas.openxmlformats.org/officeDocument/2006/relationships/hyperlink"/><Relationship Id="rId7" Target="http://detikfood.co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81200" y="-940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305630" y="3361052"/>
            <a:ext cx="10620170" cy="3241676"/>
          </a:xfrm>
          <a:prstGeom prst="rect">
            <a:avLst/>
          </a:prstGeom>
        </p:spPr>
        <p:txBody>
          <a:bodyPr anchor="t" rtlCol="false" tIns="0" lIns="0" bIns="0" rIns="0">
            <a:spAutoFit/>
          </a:bodyPr>
          <a:lstStyle/>
          <a:p>
            <a:pPr algn="r">
              <a:lnSpc>
                <a:spcPts val="12500"/>
              </a:lnSpc>
            </a:pPr>
            <a:r>
              <a:rPr lang="en-US" sz="12500">
                <a:solidFill>
                  <a:srgbClr val="FFFFFF"/>
                </a:solidFill>
                <a:latin typeface="DM Sans Bold"/>
              </a:rPr>
              <a:t>QUALITY ASSURANCE</a:t>
            </a:r>
          </a:p>
        </p:txBody>
      </p:sp>
      <p:sp>
        <p:nvSpPr>
          <p:cNvPr name="TextBox 7" id="7"/>
          <p:cNvSpPr txBox="true"/>
          <p:nvPr/>
        </p:nvSpPr>
        <p:spPr>
          <a:xfrm rot="0">
            <a:off x="10203684" y="6640827"/>
            <a:ext cx="5722116" cy="523246"/>
          </a:xfrm>
          <a:prstGeom prst="rect">
            <a:avLst/>
          </a:prstGeom>
        </p:spPr>
        <p:txBody>
          <a:bodyPr anchor="t" rtlCol="false" tIns="0" lIns="0" bIns="0" rIns="0">
            <a:spAutoFit/>
          </a:bodyPr>
          <a:lstStyle/>
          <a:p>
            <a:pPr algn="r">
              <a:lnSpc>
                <a:spcPts val="4070"/>
              </a:lnSpc>
            </a:pPr>
            <a:r>
              <a:rPr lang="en-US" sz="3700">
                <a:solidFill>
                  <a:srgbClr val="FFFFFF"/>
                </a:solidFill>
                <a:latin typeface="DM Sans Italics"/>
              </a:rPr>
              <a:t>manual testing</a:t>
            </a:r>
          </a:p>
        </p:txBody>
      </p:sp>
      <p:sp>
        <p:nvSpPr>
          <p:cNvPr name="Freeform 8" id="8"/>
          <p:cNvSpPr/>
          <p:nvPr/>
        </p:nvSpPr>
        <p:spPr>
          <a:xfrm flipH="false" flipV="false" rot="0">
            <a:off x="1981200" y="626745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5623560" y="7673106"/>
            <a:ext cx="3422956" cy="2613894"/>
          </a:xfrm>
          <a:custGeom>
            <a:avLst/>
            <a:gdLst/>
            <a:ahLst/>
            <a:cxnLst/>
            <a:rect r="r" b="b" t="t" l="l"/>
            <a:pathLst>
              <a:path h="2613894" w="3422956">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6139" y="4043746"/>
            <a:ext cx="8100365" cy="4556455"/>
          </a:xfrm>
          <a:custGeom>
            <a:avLst/>
            <a:gdLst/>
            <a:ahLst/>
            <a:cxnLst/>
            <a:rect r="r" b="b" t="t" l="l"/>
            <a:pathLst>
              <a:path h="4556455" w="8100365">
                <a:moveTo>
                  <a:pt x="0" y="0"/>
                </a:moveTo>
                <a:lnTo>
                  <a:pt x="8100365" y="0"/>
                </a:lnTo>
                <a:lnTo>
                  <a:pt x="8100365" y="4556455"/>
                </a:lnTo>
                <a:lnTo>
                  <a:pt x="0" y="4556455"/>
                </a:lnTo>
                <a:lnTo>
                  <a:pt x="0" y="0"/>
                </a:lnTo>
                <a:close/>
              </a:path>
            </a:pathLst>
          </a:custGeom>
          <a:blipFill>
            <a:blip r:embed="rId4"/>
            <a:stretch>
              <a:fillRect l="0" t="0" r="0" b="0"/>
            </a:stretch>
          </a:blipFill>
        </p:spPr>
      </p:sp>
      <p:sp>
        <p:nvSpPr>
          <p:cNvPr name="TextBox 4" id="4"/>
          <p:cNvSpPr txBox="true"/>
          <p:nvPr/>
        </p:nvSpPr>
        <p:spPr>
          <a:xfrm rot="0">
            <a:off x="1028700" y="1104900"/>
            <a:ext cx="9166757"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PENGUJIAN</a:t>
            </a:r>
          </a:p>
        </p:txBody>
      </p:sp>
      <p:sp>
        <p:nvSpPr>
          <p:cNvPr name="TextBox 5" id="5"/>
          <p:cNvSpPr txBox="true"/>
          <p:nvPr/>
        </p:nvSpPr>
        <p:spPr>
          <a:xfrm rot="0">
            <a:off x="1028700"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Halaman Kirim Resep</a:t>
            </a:r>
          </a:p>
        </p:txBody>
      </p:sp>
      <p:sp>
        <p:nvSpPr>
          <p:cNvPr name="TextBox 6" id="6"/>
          <p:cNvSpPr txBox="true"/>
          <p:nvPr/>
        </p:nvSpPr>
        <p:spPr>
          <a:xfrm rot="0">
            <a:off x="5520207" y="3206181"/>
            <a:ext cx="3867281" cy="262255"/>
          </a:xfrm>
          <a:prstGeom prst="rect">
            <a:avLst/>
          </a:prstGeom>
        </p:spPr>
        <p:txBody>
          <a:bodyPr anchor="t" rtlCol="false" tIns="0" lIns="0" bIns="0" rIns="0">
            <a:spAutoFit/>
          </a:bodyPr>
          <a:lstStyle/>
          <a:p>
            <a:pPr algn="just">
              <a:lnSpc>
                <a:spcPts val="2089"/>
              </a:lnSpc>
            </a:pPr>
            <a:r>
              <a:rPr lang="en-US" sz="1899">
                <a:solidFill>
                  <a:srgbClr val="737373"/>
                </a:solidFill>
                <a:latin typeface="DM Sans"/>
              </a:rPr>
              <a:t>Langkah 4 “Informasi Tambahan”</a:t>
            </a:r>
          </a:p>
        </p:txBody>
      </p:sp>
      <p:sp>
        <p:nvSpPr>
          <p:cNvPr name="TextBox 7" id="7"/>
          <p:cNvSpPr txBox="true"/>
          <p:nvPr/>
        </p:nvSpPr>
        <p:spPr>
          <a:xfrm rot="0">
            <a:off x="1028700" y="3754186"/>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pengunggahan resep baru ke website </a:t>
            </a:r>
            <a:r>
              <a:rPr lang="en-US" sz="2100" u="sng">
                <a:solidFill>
                  <a:srgbClr val="737373"/>
                </a:solidFill>
                <a:latin typeface="DM Sans Medium"/>
                <a:hlinkClick r:id="rId5" tooltip="http://detikfood.com/"/>
              </a:rPr>
              <a:t>detikfood.com</a:t>
            </a:r>
          </a:p>
        </p:txBody>
      </p:sp>
      <p:sp>
        <p:nvSpPr>
          <p:cNvPr name="TextBox 8" id="8"/>
          <p:cNvSpPr txBox="true"/>
          <p:nvPr/>
        </p:nvSpPr>
        <p:spPr>
          <a:xfrm rot="0">
            <a:off x="1028700" y="4748527"/>
            <a:ext cx="6271551" cy="316039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pengisian secara lengkap form pengisian informasi tambahan pada langkah 4</a:t>
            </a:r>
          </a:p>
          <a:p>
            <a:pPr marL="453390" indent="-226695" lvl="1">
              <a:lnSpc>
                <a:spcPts val="2310"/>
              </a:lnSpc>
              <a:buFont typeface="Arial"/>
              <a:buChar char="•"/>
            </a:pPr>
            <a:r>
              <a:rPr lang="en-US" sz="2100">
                <a:solidFill>
                  <a:srgbClr val="737373"/>
                </a:solidFill>
                <a:latin typeface="DM Sans"/>
              </a:rPr>
              <a:t>Case_2: Tidak melakukan pengisian pada form pengisian informasi tambahan pada langkah 4</a:t>
            </a:r>
          </a:p>
          <a:p>
            <a:pPr marL="453390" indent="-226695" lvl="1">
              <a:lnSpc>
                <a:spcPts val="2310"/>
              </a:lnSpc>
              <a:buFont typeface="Arial"/>
              <a:buChar char="•"/>
            </a:pPr>
            <a:r>
              <a:rPr lang="en-US" sz="2100">
                <a:solidFill>
                  <a:srgbClr val="737373"/>
                </a:solidFill>
                <a:latin typeface="DM Sans"/>
              </a:rPr>
              <a:t>Case_3: Tidak melakukan ceklis pada kotak check box</a:t>
            </a:r>
          </a:p>
          <a:p>
            <a:pPr marL="453390" indent="-226695" lvl="1">
              <a:lnSpc>
                <a:spcPts val="2310"/>
              </a:lnSpc>
              <a:buFont typeface="Arial"/>
              <a:buChar char="•"/>
            </a:pPr>
            <a:r>
              <a:rPr lang="en-US" sz="2100">
                <a:solidFill>
                  <a:srgbClr val="737373"/>
                </a:solidFill>
                <a:latin typeface="DM Sans"/>
              </a:rPr>
              <a:t>Case_4: Melakukan pengujian dengan melewati langkah pengisian 2 dan 3 dengan cara setelah melakukan pengisian langkah 1 langsung menuju icon langkah 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87816" y="1771994"/>
            <a:ext cx="8912367" cy="982985"/>
          </a:xfrm>
          <a:prstGeom prst="rect">
            <a:avLst/>
          </a:prstGeom>
        </p:spPr>
        <p:txBody>
          <a:bodyPr anchor="t" rtlCol="false" tIns="0" lIns="0" bIns="0" rIns="0">
            <a:spAutoFit/>
          </a:bodyPr>
          <a:lstStyle/>
          <a:p>
            <a:pPr algn="ctr">
              <a:lnSpc>
                <a:spcPts val="7590"/>
              </a:lnSpc>
            </a:pPr>
            <a:r>
              <a:rPr lang="en-US" sz="6900">
                <a:solidFill>
                  <a:srgbClr val="FFFFFF"/>
                </a:solidFill>
                <a:latin typeface="DM Sans Bold"/>
              </a:rPr>
              <a:t>HASIL PENGUJIAN</a:t>
            </a:r>
          </a:p>
        </p:txBody>
      </p:sp>
      <p:sp>
        <p:nvSpPr>
          <p:cNvPr name="TextBox 7" id="7"/>
          <p:cNvSpPr txBox="true"/>
          <p:nvPr/>
        </p:nvSpPr>
        <p:spPr>
          <a:xfrm rot="0">
            <a:off x="1963896" y="3460365"/>
            <a:ext cx="4588119" cy="438156"/>
          </a:xfrm>
          <a:prstGeom prst="rect">
            <a:avLst/>
          </a:prstGeom>
        </p:spPr>
        <p:txBody>
          <a:bodyPr anchor="t" rtlCol="false" tIns="0" lIns="0" bIns="0" rIns="0">
            <a:spAutoFit/>
          </a:bodyPr>
          <a:lstStyle/>
          <a:p>
            <a:pPr>
              <a:lnSpc>
                <a:spcPts val="3300"/>
              </a:lnSpc>
            </a:pPr>
            <a:r>
              <a:rPr lang="en-US" sz="3000">
                <a:solidFill>
                  <a:srgbClr val="FFFFFF"/>
                </a:solidFill>
                <a:latin typeface="DM Sans"/>
              </a:rPr>
              <a:t>Pengujian Fungsional:</a:t>
            </a:r>
          </a:p>
        </p:txBody>
      </p:sp>
      <p:sp>
        <p:nvSpPr>
          <p:cNvPr name="TextBox 8" id="8"/>
          <p:cNvSpPr txBox="true"/>
          <p:nvPr/>
        </p:nvSpPr>
        <p:spPr>
          <a:xfrm rot="0">
            <a:off x="1963896" y="4095747"/>
            <a:ext cx="7180104" cy="4434843"/>
          </a:xfrm>
          <a:prstGeom prst="rect">
            <a:avLst/>
          </a:prstGeom>
        </p:spPr>
        <p:txBody>
          <a:bodyPr anchor="t" rtlCol="false" tIns="0" lIns="0" bIns="0" rIns="0">
            <a:spAutoFit/>
          </a:bodyPr>
          <a:lstStyle/>
          <a:p>
            <a:pPr algn="just" marL="518160" indent="-259080" lvl="1">
              <a:lnSpc>
                <a:spcPts val="2640"/>
              </a:lnSpc>
              <a:buFont typeface="Arial"/>
              <a:buChar char="•"/>
            </a:pPr>
            <a:r>
              <a:rPr lang="en-US" sz="2400">
                <a:solidFill>
                  <a:srgbClr val="FFFFFF"/>
                </a:solidFill>
                <a:latin typeface="DM Sans Bold"/>
              </a:rPr>
              <a:t>Login dan Autentikasi:</a:t>
            </a:r>
          </a:p>
          <a:p>
            <a:pPr algn="just" marL="518160" indent="-259080" lvl="1">
              <a:lnSpc>
                <a:spcPts val="2640"/>
              </a:lnSpc>
              <a:buFont typeface="Arial"/>
              <a:buChar char="•"/>
            </a:pPr>
            <a:r>
              <a:rPr lang="en-US" sz="2400">
                <a:solidFill>
                  <a:srgbClr val="FFFFFF"/>
                </a:solidFill>
                <a:latin typeface="DM Sans"/>
              </a:rPr>
              <a:t>Berhasil login dengan akun pengguna yang valid.</a:t>
            </a:r>
          </a:p>
          <a:p>
            <a:pPr algn="just" marL="518160" indent="-259080" lvl="1">
              <a:lnSpc>
                <a:spcPts val="2640"/>
              </a:lnSpc>
              <a:buFont typeface="Arial"/>
              <a:buChar char="•"/>
            </a:pPr>
            <a:r>
              <a:rPr lang="en-US" sz="2400">
                <a:solidFill>
                  <a:srgbClr val="FFFFFF"/>
                </a:solidFill>
                <a:latin typeface="DM Sans"/>
              </a:rPr>
              <a:t>Gagal login dengan kredensial yang salah.</a:t>
            </a:r>
          </a:p>
          <a:p>
            <a:pPr algn="just" marL="518160" indent="-259080" lvl="1">
              <a:lnSpc>
                <a:spcPts val="2640"/>
              </a:lnSpc>
              <a:buFont typeface="Arial"/>
              <a:buChar char="•"/>
            </a:pPr>
            <a:r>
              <a:rPr lang="en-US" sz="2400">
                <a:solidFill>
                  <a:srgbClr val="FFFFFF"/>
                </a:solidFill>
                <a:latin typeface="DM Sans Semi-Bold"/>
              </a:rPr>
              <a:t>Navigasi:</a:t>
            </a:r>
          </a:p>
          <a:p>
            <a:pPr algn="just" marL="518160" indent="-259080" lvl="1">
              <a:lnSpc>
                <a:spcPts val="2640"/>
              </a:lnSpc>
              <a:buFont typeface="Arial"/>
              <a:buChar char="•"/>
            </a:pPr>
            <a:r>
              <a:rPr lang="en-US" sz="2400">
                <a:solidFill>
                  <a:srgbClr val="FFFFFF"/>
                </a:solidFill>
                <a:latin typeface="DM Sans"/>
              </a:rPr>
              <a:t>Tombol icon yang terdapat pada UI bekerja dengan baik.</a:t>
            </a:r>
          </a:p>
          <a:p>
            <a:pPr algn="just" marL="518160" indent="-259080" lvl="1">
              <a:lnSpc>
                <a:spcPts val="2640"/>
              </a:lnSpc>
              <a:buFont typeface="Arial"/>
              <a:buChar char="•"/>
            </a:pPr>
            <a:r>
              <a:rPr lang="en-US" sz="2400">
                <a:solidFill>
                  <a:srgbClr val="FFFFFF"/>
                </a:solidFill>
                <a:latin typeface="DM Sans"/>
              </a:rPr>
              <a:t>Tombol Navigasi yang terdapat pada tampilan UI bekerja sesuai harapan.</a:t>
            </a:r>
          </a:p>
          <a:p>
            <a:pPr algn="just" marL="518160" indent="-259080" lvl="1">
              <a:lnSpc>
                <a:spcPts val="2640"/>
              </a:lnSpc>
              <a:buFont typeface="Arial"/>
              <a:buChar char="•"/>
            </a:pPr>
            <a:r>
              <a:rPr lang="en-US" sz="2400">
                <a:solidFill>
                  <a:srgbClr val="FFFFFF"/>
                </a:solidFill>
                <a:latin typeface="DM Sans Bold"/>
              </a:rPr>
              <a:t>Manajemen Konten:</a:t>
            </a:r>
          </a:p>
          <a:p>
            <a:pPr algn="just" marL="518160" indent="-259080" lvl="1">
              <a:lnSpc>
                <a:spcPts val="2640"/>
              </a:lnSpc>
              <a:buFont typeface="Arial"/>
              <a:buChar char="•"/>
            </a:pPr>
            <a:r>
              <a:rPr lang="en-US" sz="2400">
                <a:solidFill>
                  <a:srgbClr val="FFFFFF"/>
                </a:solidFill>
                <a:latin typeface="DM Sans"/>
              </a:rPr>
              <a:t>Berhasil melakukan upload resep masakan.</a:t>
            </a:r>
          </a:p>
          <a:p>
            <a:pPr algn="just" marL="518160" indent="-259080" lvl="1">
              <a:lnSpc>
                <a:spcPts val="2640"/>
              </a:lnSpc>
              <a:buFont typeface="Arial"/>
              <a:buChar char="•"/>
            </a:pPr>
            <a:r>
              <a:rPr lang="en-US" sz="2400">
                <a:solidFill>
                  <a:srgbClr val="FFFFFF"/>
                </a:solidFill>
                <a:latin typeface="DM Sans"/>
              </a:rPr>
              <a:t>Dapat melakukan edit resep masakan.</a:t>
            </a:r>
          </a:p>
          <a:p>
            <a:pPr algn="just">
              <a:lnSpc>
                <a:spcPts val="3300"/>
              </a:lnSpc>
            </a:pPr>
          </a:p>
        </p:txBody>
      </p:sp>
      <p:sp>
        <p:nvSpPr>
          <p:cNvPr name="TextBox 9" id="9"/>
          <p:cNvSpPr txBox="true"/>
          <p:nvPr/>
        </p:nvSpPr>
        <p:spPr>
          <a:xfrm rot="0">
            <a:off x="9898815" y="3460365"/>
            <a:ext cx="6657938" cy="857256"/>
          </a:xfrm>
          <a:prstGeom prst="rect">
            <a:avLst/>
          </a:prstGeom>
        </p:spPr>
        <p:txBody>
          <a:bodyPr anchor="t" rtlCol="false" tIns="0" lIns="0" bIns="0" rIns="0">
            <a:spAutoFit/>
          </a:bodyPr>
          <a:lstStyle/>
          <a:p>
            <a:pPr>
              <a:lnSpc>
                <a:spcPts val="3300"/>
              </a:lnSpc>
            </a:pPr>
            <a:r>
              <a:rPr lang="en-US" sz="3000">
                <a:solidFill>
                  <a:srgbClr val="FFFFFF"/>
                </a:solidFill>
                <a:latin typeface="DM Sans"/>
              </a:rPr>
              <a:t>Pengujian Antar Muka Pengguna (UI):</a:t>
            </a:r>
          </a:p>
          <a:p>
            <a:pPr>
              <a:lnSpc>
                <a:spcPts val="3300"/>
              </a:lnSpc>
            </a:pPr>
          </a:p>
        </p:txBody>
      </p:sp>
      <p:sp>
        <p:nvSpPr>
          <p:cNvPr name="TextBox 10" id="10"/>
          <p:cNvSpPr txBox="true"/>
          <p:nvPr/>
        </p:nvSpPr>
        <p:spPr>
          <a:xfrm rot="0">
            <a:off x="9712531" y="4095747"/>
            <a:ext cx="7180104" cy="3345180"/>
          </a:xfrm>
          <a:prstGeom prst="rect">
            <a:avLst/>
          </a:prstGeom>
        </p:spPr>
        <p:txBody>
          <a:bodyPr anchor="t" rtlCol="false" tIns="0" lIns="0" bIns="0" rIns="0">
            <a:spAutoFit/>
          </a:bodyPr>
          <a:lstStyle/>
          <a:p>
            <a:pPr algn="just" marL="518160" indent="-259080" lvl="1">
              <a:lnSpc>
                <a:spcPts val="2640"/>
              </a:lnSpc>
              <a:buFont typeface="Arial"/>
              <a:buChar char="•"/>
            </a:pPr>
            <a:r>
              <a:rPr lang="en-US" sz="2400">
                <a:solidFill>
                  <a:srgbClr val="FFFFFF"/>
                </a:solidFill>
                <a:latin typeface="DM Sans Bold"/>
              </a:rPr>
              <a:t>Konsistensi Tampilan:</a:t>
            </a:r>
          </a:p>
          <a:p>
            <a:pPr algn="just" marL="518160" indent="-259080" lvl="1">
              <a:lnSpc>
                <a:spcPts val="2640"/>
              </a:lnSpc>
              <a:buFont typeface="Arial"/>
              <a:buChar char="•"/>
            </a:pPr>
            <a:r>
              <a:rPr lang="en-US" sz="2400">
                <a:solidFill>
                  <a:srgbClr val="FFFFFF"/>
                </a:solidFill>
                <a:latin typeface="DM Sans"/>
              </a:rPr>
              <a:t>Tampilan halaman konsisten di berbagai perangkat dan browser.</a:t>
            </a:r>
          </a:p>
          <a:p>
            <a:pPr algn="just" marL="518160" indent="-259080" lvl="1">
              <a:lnSpc>
                <a:spcPts val="2640"/>
              </a:lnSpc>
              <a:buFont typeface="Arial"/>
              <a:buChar char="•"/>
            </a:pPr>
            <a:r>
              <a:rPr lang="en-US" sz="2400">
                <a:solidFill>
                  <a:srgbClr val="FFFFFF"/>
                </a:solidFill>
                <a:latin typeface="DM Sans Semi-Bold"/>
              </a:rPr>
              <a:t>Responsif Terhadap Perangkat:</a:t>
            </a:r>
          </a:p>
          <a:p>
            <a:pPr algn="just" marL="518160" indent="-259080" lvl="1">
              <a:lnSpc>
                <a:spcPts val="2640"/>
              </a:lnSpc>
              <a:buFont typeface="Arial"/>
              <a:buChar char="•"/>
            </a:pPr>
            <a:r>
              <a:rPr lang="en-US" sz="2400">
                <a:solidFill>
                  <a:srgbClr val="FFFFFF"/>
                </a:solidFill>
                <a:latin typeface="DM Sans"/>
              </a:rPr>
              <a:t>Responsif pada perangkat mobile, dan desktop.</a:t>
            </a:r>
          </a:p>
          <a:p>
            <a:pPr algn="just" marL="518160" indent="-259080" lvl="1">
              <a:lnSpc>
                <a:spcPts val="2640"/>
              </a:lnSpc>
              <a:buFont typeface="Arial"/>
              <a:buChar char="•"/>
            </a:pPr>
            <a:r>
              <a:rPr lang="en-US" sz="2400">
                <a:solidFill>
                  <a:srgbClr val="FFFFFF"/>
                </a:solidFill>
                <a:latin typeface="DM Sans Bold"/>
              </a:rPr>
              <a:t>Navigasi Intuitif:</a:t>
            </a:r>
          </a:p>
          <a:p>
            <a:pPr algn="just" marL="518160" indent="-259080" lvl="1">
              <a:lnSpc>
                <a:spcPts val="2640"/>
              </a:lnSpc>
              <a:buFont typeface="Arial"/>
              <a:buChar char="•"/>
            </a:pPr>
            <a:r>
              <a:rPr lang="en-US" sz="2400">
                <a:solidFill>
                  <a:srgbClr val="FFFFFF"/>
                </a:solidFill>
                <a:latin typeface="DM Sans"/>
              </a:rPr>
              <a:t>Pengguna dapat dengan mudah menavigasi antarmuka pengguna.</a:t>
            </a:r>
          </a:p>
          <a:p>
            <a:pPr algn="just">
              <a:lnSpc>
                <a:spcPts val="2640"/>
              </a:lnSpc>
            </a:pPr>
          </a:p>
        </p:txBody>
      </p:sp>
      <p:sp>
        <p:nvSpPr>
          <p:cNvPr name="AutoShape 11" id="11"/>
          <p:cNvSpPr/>
          <p:nvPr/>
        </p:nvSpPr>
        <p:spPr>
          <a:xfrm flipH="true" flipV="true">
            <a:off x="9550607" y="3536568"/>
            <a:ext cx="19050" cy="4351959"/>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87816" y="1771994"/>
            <a:ext cx="8912367" cy="982985"/>
          </a:xfrm>
          <a:prstGeom prst="rect">
            <a:avLst/>
          </a:prstGeom>
        </p:spPr>
        <p:txBody>
          <a:bodyPr anchor="t" rtlCol="false" tIns="0" lIns="0" bIns="0" rIns="0">
            <a:spAutoFit/>
          </a:bodyPr>
          <a:lstStyle/>
          <a:p>
            <a:pPr algn="ctr">
              <a:lnSpc>
                <a:spcPts val="7590"/>
              </a:lnSpc>
            </a:pPr>
            <a:r>
              <a:rPr lang="en-US" sz="6900">
                <a:solidFill>
                  <a:srgbClr val="FFFFFF"/>
                </a:solidFill>
                <a:latin typeface="DM Sans Bold"/>
              </a:rPr>
              <a:t>HASIL PENGUJIAN</a:t>
            </a:r>
          </a:p>
        </p:txBody>
      </p:sp>
      <p:sp>
        <p:nvSpPr>
          <p:cNvPr name="TextBox 7" id="7"/>
          <p:cNvSpPr txBox="true"/>
          <p:nvPr/>
        </p:nvSpPr>
        <p:spPr>
          <a:xfrm rot="0">
            <a:off x="1963896" y="3460365"/>
            <a:ext cx="4588119" cy="438156"/>
          </a:xfrm>
          <a:prstGeom prst="rect">
            <a:avLst/>
          </a:prstGeom>
        </p:spPr>
        <p:txBody>
          <a:bodyPr anchor="t" rtlCol="false" tIns="0" lIns="0" bIns="0" rIns="0">
            <a:spAutoFit/>
          </a:bodyPr>
          <a:lstStyle/>
          <a:p>
            <a:pPr>
              <a:lnSpc>
                <a:spcPts val="3300"/>
              </a:lnSpc>
            </a:pPr>
            <a:r>
              <a:rPr lang="en-US" sz="3000">
                <a:solidFill>
                  <a:srgbClr val="FFFFFF"/>
                </a:solidFill>
                <a:latin typeface="DM Sans"/>
              </a:rPr>
              <a:t>Temuan Positif:</a:t>
            </a:r>
          </a:p>
        </p:txBody>
      </p:sp>
      <p:sp>
        <p:nvSpPr>
          <p:cNvPr name="TextBox 8" id="8"/>
          <p:cNvSpPr txBox="true"/>
          <p:nvPr/>
        </p:nvSpPr>
        <p:spPr>
          <a:xfrm rot="0">
            <a:off x="1963896" y="4095747"/>
            <a:ext cx="7180104" cy="2345055"/>
          </a:xfrm>
          <a:prstGeom prst="rect">
            <a:avLst/>
          </a:prstGeom>
        </p:spPr>
        <p:txBody>
          <a:bodyPr anchor="t" rtlCol="false" tIns="0" lIns="0" bIns="0" rIns="0">
            <a:spAutoFit/>
          </a:bodyPr>
          <a:lstStyle/>
          <a:p>
            <a:pPr algn="just" marL="518160" indent="-259080" lvl="1">
              <a:lnSpc>
                <a:spcPts val="2640"/>
              </a:lnSpc>
              <a:buFont typeface="Arial"/>
              <a:buChar char="•"/>
            </a:pPr>
            <a:r>
              <a:rPr lang="en-US" sz="2400">
                <a:solidFill>
                  <a:srgbClr val="FFFFFF"/>
                </a:solidFill>
                <a:latin typeface="DM Sans"/>
              </a:rPr>
              <a:t>Dari 29 test yang dilakukan sekitar 27 test berhasil.</a:t>
            </a:r>
          </a:p>
          <a:p>
            <a:pPr algn="just" marL="518160" indent="-259080" lvl="1">
              <a:lnSpc>
                <a:spcPts val="2640"/>
              </a:lnSpc>
              <a:buFont typeface="Arial"/>
              <a:buChar char="•"/>
            </a:pPr>
            <a:r>
              <a:rPr lang="en-US" sz="2400">
                <a:solidFill>
                  <a:srgbClr val="FFFFFF"/>
                </a:solidFill>
                <a:latin typeface="DM Sans"/>
              </a:rPr>
              <a:t>Fungsionalitas fitur berjalan baik.</a:t>
            </a:r>
          </a:p>
          <a:p>
            <a:pPr algn="just" marL="518160" indent="-259080" lvl="1">
              <a:lnSpc>
                <a:spcPts val="2640"/>
              </a:lnSpc>
              <a:buFont typeface="Arial"/>
              <a:buChar char="•"/>
            </a:pPr>
            <a:r>
              <a:rPr lang="en-US" sz="2400">
                <a:solidFill>
                  <a:srgbClr val="FFFFFF"/>
                </a:solidFill>
                <a:latin typeface="DM Sans"/>
              </a:rPr>
              <a:t>Dapat berjalan dengan baik di berbagai perangkat.</a:t>
            </a:r>
          </a:p>
          <a:p>
            <a:pPr algn="just" marL="518160" indent="-259080" lvl="1">
              <a:lnSpc>
                <a:spcPts val="2640"/>
              </a:lnSpc>
              <a:buFont typeface="Arial"/>
              <a:buChar char="•"/>
            </a:pPr>
            <a:r>
              <a:rPr lang="en-US" sz="2400">
                <a:solidFill>
                  <a:srgbClr val="FFFFFF"/>
                </a:solidFill>
                <a:latin typeface="DM Sans"/>
              </a:rPr>
              <a:t>Tampilan UI stabil</a:t>
            </a:r>
          </a:p>
          <a:p>
            <a:pPr algn="just" marL="518160" indent="-259080" lvl="1">
              <a:lnSpc>
                <a:spcPts val="2640"/>
              </a:lnSpc>
              <a:buFont typeface="Arial"/>
              <a:buChar char="•"/>
            </a:pPr>
            <a:r>
              <a:rPr lang="en-US" sz="2400">
                <a:solidFill>
                  <a:srgbClr val="FFFFFF"/>
                </a:solidFill>
                <a:latin typeface="DM Sans"/>
              </a:rPr>
              <a:t>Mendukung keamanan akun.</a:t>
            </a:r>
          </a:p>
        </p:txBody>
      </p:sp>
      <p:sp>
        <p:nvSpPr>
          <p:cNvPr name="TextBox 9" id="9"/>
          <p:cNvSpPr txBox="true"/>
          <p:nvPr/>
        </p:nvSpPr>
        <p:spPr>
          <a:xfrm rot="0">
            <a:off x="9898815" y="3460365"/>
            <a:ext cx="6657938" cy="857256"/>
          </a:xfrm>
          <a:prstGeom prst="rect">
            <a:avLst/>
          </a:prstGeom>
        </p:spPr>
        <p:txBody>
          <a:bodyPr anchor="t" rtlCol="false" tIns="0" lIns="0" bIns="0" rIns="0">
            <a:spAutoFit/>
          </a:bodyPr>
          <a:lstStyle/>
          <a:p>
            <a:pPr>
              <a:lnSpc>
                <a:spcPts val="3300"/>
              </a:lnSpc>
            </a:pPr>
            <a:r>
              <a:rPr lang="en-US" sz="3000">
                <a:solidFill>
                  <a:srgbClr val="FFFFFF"/>
                </a:solidFill>
                <a:latin typeface="DM Sans"/>
              </a:rPr>
              <a:t>Temuan Negatif:</a:t>
            </a:r>
          </a:p>
          <a:p>
            <a:pPr>
              <a:lnSpc>
                <a:spcPts val="3300"/>
              </a:lnSpc>
            </a:pPr>
          </a:p>
        </p:txBody>
      </p:sp>
      <p:sp>
        <p:nvSpPr>
          <p:cNvPr name="TextBox 10" id="10"/>
          <p:cNvSpPr txBox="true"/>
          <p:nvPr/>
        </p:nvSpPr>
        <p:spPr>
          <a:xfrm rot="0">
            <a:off x="9712531" y="4095747"/>
            <a:ext cx="7180104" cy="2345055"/>
          </a:xfrm>
          <a:prstGeom prst="rect">
            <a:avLst/>
          </a:prstGeom>
        </p:spPr>
        <p:txBody>
          <a:bodyPr anchor="t" rtlCol="false" tIns="0" lIns="0" bIns="0" rIns="0">
            <a:spAutoFit/>
          </a:bodyPr>
          <a:lstStyle/>
          <a:p>
            <a:pPr algn="just" marL="518160" indent="-259080" lvl="1">
              <a:lnSpc>
                <a:spcPts val="2640"/>
              </a:lnSpc>
              <a:buFont typeface="Arial"/>
              <a:buChar char="•"/>
            </a:pPr>
            <a:r>
              <a:rPr lang="en-US" sz="2400">
                <a:solidFill>
                  <a:srgbClr val="FFFFFF"/>
                </a:solidFill>
                <a:latin typeface="DM Sans"/>
              </a:rPr>
              <a:t>Terdapat 3 test yang memiliki hasil tidak sesuai</a:t>
            </a:r>
          </a:p>
          <a:p>
            <a:pPr algn="just" marL="518160" indent="-259080" lvl="1">
              <a:lnSpc>
                <a:spcPts val="2640"/>
              </a:lnSpc>
              <a:buFont typeface="Arial"/>
              <a:buChar char="•"/>
            </a:pPr>
            <a:r>
              <a:rPr lang="en-US" sz="2400">
                <a:solidFill>
                  <a:srgbClr val="FFFFFF"/>
                </a:solidFill>
                <a:latin typeface="DM Sans"/>
              </a:rPr>
              <a:t>Dapat melakukan melewati langkah 2 dan 3.</a:t>
            </a:r>
          </a:p>
          <a:p>
            <a:pPr algn="just" marL="518160" indent="-259080" lvl="1">
              <a:lnSpc>
                <a:spcPts val="2640"/>
              </a:lnSpc>
              <a:buFont typeface="Arial"/>
              <a:buChar char="•"/>
            </a:pPr>
            <a:r>
              <a:rPr lang="en-US" sz="2400">
                <a:solidFill>
                  <a:srgbClr val="FFFFFF"/>
                </a:solidFill>
                <a:latin typeface="DM Sans"/>
              </a:rPr>
              <a:t>Terdapat bug pada langkah pengisian 4 seperti:</a:t>
            </a:r>
          </a:p>
          <a:p>
            <a:pPr algn="just" marL="518160" indent="-259080" lvl="1">
              <a:lnSpc>
                <a:spcPts val="2640"/>
              </a:lnSpc>
              <a:buFont typeface="Arial"/>
              <a:buChar char="•"/>
            </a:pPr>
            <a:r>
              <a:rPr lang="en-US" sz="2400">
                <a:solidFill>
                  <a:srgbClr val="FFFFFF"/>
                </a:solidFill>
                <a:latin typeface="DM Sans"/>
              </a:rPr>
              <a:t>checklist check box jika tidak ter checklist tetap dapat melanjutkan upload resep.</a:t>
            </a:r>
          </a:p>
          <a:p>
            <a:pPr algn="just" marL="518160" indent="-259080" lvl="1">
              <a:lnSpc>
                <a:spcPts val="2640"/>
              </a:lnSpc>
              <a:buFont typeface="Arial"/>
              <a:buChar char="•"/>
            </a:pPr>
            <a:r>
              <a:rPr lang="en-US" sz="2400">
                <a:solidFill>
                  <a:srgbClr val="FFFFFF"/>
                </a:solidFill>
                <a:latin typeface="DM Sans"/>
              </a:rPr>
              <a:t>kotak pengisian yang dapat dibiarkan kosong. </a:t>
            </a:r>
          </a:p>
        </p:txBody>
      </p:sp>
      <p:sp>
        <p:nvSpPr>
          <p:cNvPr name="AutoShape 11" id="11"/>
          <p:cNvSpPr/>
          <p:nvPr/>
        </p:nvSpPr>
        <p:spPr>
          <a:xfrm flipH="true" flipV="true">
            <a:off x="9550607" y="3536568"/>
            <a:ext cx="19050" cy="4351959"/>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17" r="0" b="117"/>
          <a:stretch>
            <a:fillRect/>
          </a:stretch>
        </p:blipFill>
        <p:spPr>
          <a:xfrm flipH="false" flipV="false" rot="0">
            <a:off x="1959095" y="3936154"/>
            <a:ext cx="6300055" cy="3339029"/>
          </a:xfrm>
          <a:prstGeom prst="rect">
            <a:avLst/>
          </a:prstGeom>
        </p:spPr>
      </p:pic>
      <p:sp>
        <p:nvSpPr>
          <p:cNvPr name="Freeform 7" id="7"/>
          <p:cNvSpPr/>
          <p:nvPr/>
        </p:nvSpPr>
        <p:spPr>
          <a:xfrm flipH="false" flipV="false" rot="0">
            <a:off x="9787336" y="3936154"/>
            <a:ext cx="5936052" cy="3339029"/>
          </a:xfrm>
          <a:custGeom>
            <a:avLst/>
            <a:gdLst/>
            <a:ahLst/>
            <a:cxnLst/>
            <a:rect r="r" b="b" t="t" l="l"/>
            <a:pathLst>
              <a:path h="3339029" w="5936052">
                <a:moveTo>
                  <a:pt x="0" y="0"/>
                </a:moveTo>
                <a:lnTo>
                  <a:pt x="5936052" y="0"/>
                </a:lnTo>
                <a:lnTo>
                  <a:pt x="5936052" y="3339029"/>
                </a:lnTo>
                <a:lnTo>
                  <a:pt x="0" y="3339029"/>
                </a:lnTo>
                <a:lnTo>
                  <a:pt x="0" y="0"/>
                </a:lnTo>
                <a:close/>
              </a:path>
            </a:pathLst>
          </a:custGeom>
          <a:blipFill>
            <a:blip r:embed="rId7"/>
            <a:stretch>
              <a:fillRect l="0" t="0" r="0" b="0"/>
            </a:stretch>
          </a:blipFill>
        </p:spPr>
      </p:sp>
      <p:sp>
        <p:nvSpPr>
          <p:cNvPr name="TextBox 8" id="8"/>
          <p:cNvSpPr txBox="true"/>
          <p:nvPr/>
        </p:nvSpPr>
        <p:spPr>
          <a:xfrm rot="0">
            <a:off x="4687816" y="1771994"/>
            <a:ext cx="8912367" cy="982985"/>
          </a:xfrm>
          <a:prstGeom prst="rect">
            <a:avLst/>
          </a:prstGeom>
        </p:spPr>
        <p:txBody>
          <a:bodyPr anchor="t" rtlCol="false" tIns="0" lIns="0" bIns="0" rIns="0">
            <a:spAutoFit/>
          </a:bodyPr>
          <a:lstStyle/>
          <a:p>
            <a:pPr algn="ctr">
              <a:lnSpc>
                <a:spcPts val="7590"/>
              </a:lnSpc>
            </a:pPr>
            <a:r>
              <a:rPr lang="en-US" sz="6900">
                <a:solidFill>
                  <a:srgbClr val="FFFFFF"/>
                </a:solidFill>
                <a:latin typeface="DM Sans Bold"/>
              </a:rPr>
              <a:t>HASIL PENGUJIAN</a:t>
            </a:r>
          </a:p>
        </p:txBody>
      </p:sp>
      <p:sp>
        <p:nvSpPr>
          <p:cNvPr name="TextBox 9" id="9"/>
          <p:cNvSpPr txBox="true"/>
          <p:nvPr/>
        </p:nvSpPr>
        <p:spPr>
          <a:xfrm rot="0">
            <a:off x="1959095" y="2963609"/>
            <a:ext cx="5457443" cy="438156"/>
          </a:xfrm>
          <a:prstGeom prst="rect">
            <a:avLst/>
          </a:prstGeom>
        </p:spPr>
        <p:txBody>
          <a:bodyPr anchor="t" rtlCol="false" tIns="0" lIns="0" bIns="0" rIns="0">
            <a:spAutoFit/>
          </a:bodyPr>
          <a:lstStyle/>
          <a:p>
            <a:pPr>
              <a:lnSpc>
                <a:spcPts val="3300"/>
              </a:lnSpc>
            </a:pPr>
            <a:r>
              <a:rPr lang="en-US" sz="3000">
                <a:solidFill>
                  <a:srgbClr val="FFFFFF"/>
                </a:solidFill>
                <a:latin typeface="DM Sans"/>
              </a:rPr>
              <a:t>Dokumentasi Temuan Negatif:</a:t>
            </a:r>
          </a:p>
        </p:txBody>
      </p:sp>
      <p:sp>
        <p:nvSpPr>
          <p:cNvPr name="TextBox 10" id="10"/>
          <p:cNvSpPr txBox="true"/>
          <p:nvPr/>
        </p:nvSpPr>
        <p:spPr>
          <a:xfrm rot="0">
            <a:off x="2380401" y="7484733"/>
            <a:ext cx="5457443" cy="438156"/>
          </a:xfrm>
          <a:prstGeom prst="rect">
            <a:avLst/>
          </a:prstGeom>
        </p:spPr>
        <p:txBody>
          <a:bodyPr anchor="t" rtlCol="false" tIns="0" lIns="0" bIns="0" rIns="0">
            <a:spAutoFit/>
          </a:bodyPr>
          <a:lstStyle/>
          <a:p>
            <a:pPr>
              <a:lnSpc>
                <a:spcPts val="3300"/>
              </a:lnSpc>
            </a:pPr>
            <a:r>
              <a:rPr lang="en-US" sz="3000">
                <a:solidFill>
                  <a:srgbClr val="FFFFFF"/>
                </a:solidFill>
                <a:latin typeface="DM Sans"/>
              </a:rPr>
              <a:t>Melewati halaman 2 dan 3</a:t>
            </a:r>
          </a:p>
        </p:txBody>
      </p:sp>
      <p:sp>
        <p:nvSpPr>
          <p:cNvPr name="TextBox 11" id="11"/>
          <p:cNvSpPr txBox="true"/>
          <p:nvPr/>
        </p:nvSpPr>
        <p:spPr>
          <a:xfrm rot="0">
            <a:off x="10026640" y="7484733"/>
            <a:ext cx="5457443" cy="438156"/>
          </a:xfrm>
          <a:prstGeom prst="rect">
            <a:avLst/>
          </a:prstGeom>
        </p:spPr>
        <p:txBody>
          <a:bodyPr anchor="t" rtlCol="false" tIns="0" lIns="0" bIns="0" rIns="0">
            <a:spAutoFit/>
          </a:bodyPr>
          <a:lstStyle/>
          <a:p>
            <a:pPr>
              <a:lnSpc>
                <a:spcPts val="3300"/>
              </a:lnSpc>
            </a:pPr>
            <a:r>
              <a:rPr lang="en-US" sz="3000">
                <a:solidFill>
                  <a:srgbClr val="FFFFFF"/>
                </a:solidFill>
                <a:latin typeface="DM Sans"/>
              </a:rPr>
              <a:t>Informasi tidak dilengkapi</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82016" y="-2080942"/>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687816" y="1771994"/>
            <a:ext cx="8912367" cy="982985"/>
          </a:xfrm>
          <a:prstGeom prst="rect">
            <a:avLst/>
          </a:prstGeom>
        </p:spPr>
        <p:txBody>
          <a:bodyPr anchor="t" rtlCol="false" tIns="0" lIns="0" bIns="0" rIns="0">
            <a:spAutoFit/>
          </a:bodyPr>
          <a:lstStyle/>
          <a:p>
            <a:pPr algn="ctr">
              <a:lnSpc>
                <a:spcPts val="7590"/>
              </a:lnSpc>
            </a:pPr>
            <a:r>
              <a:rPr lang="en-US" sz="6900">
                <a:solidFill>
                  <a:srgbClr val="FFFFFF"/>
                </a:solidFill>
                <a:latin typeface="DM Sans Bold"/>
              </a:rPr>
              <a:t>KESIMPULAN</a:t>
            </a:r>
          </a:p>
        </p:txBody>
      </p:sp>
      <p:sp>
        <p:nvSpPr>
          <p:cNvPr name="TextBox 7" id="7"/>
          <p:cNvSpPr txBox="true"/>
          <p:nvPr/>
        </p:nvSpPr>
        <p:spPr>
          <a:xfrm rot="0">
            <a:off x="3615104" y="3183890"/>
            <a:ext cx="11057791" cy="1959610"/>
          </a:xfrm>
          <a:prstGeom prst="rect">
            <a:avLst/>
          </a:prstGeom>
        </p:spPr>
        <p:txBody>
          <a:bodyPr anchor="t" rtlCol="false" tIns="0" lIns="0" bIns="0" rIns="0">
            <a:spAutoFit/>
          </a:bodyPr>
          <a:lstStyle/>
          <a:p>
            <a:pPr algn="ctr">
              <a:lnSpc>
                <a:spcPts val="3079"/>
              </a:lnSpc>
            </a:pPr>
            <a:r>
              <a:rPr lang="en-US" sz="2799">
                <a:solidFill>
                  <a:srgbClr val="FFFFFF"/>
                </a:solidFill>
                <a:latin typeface="DM Sans"/>
              </a:rPr>
              <a:t>Dari pengujian tersebut website detikfood.com cukup memiliki fungsionalitas yang baik dari segi UI dan fitur yang di berikan. Memiliki tampilan yang responsif untuk disegala device seperti desktop dan mobile. meski terdapat beberapa test yang gagal, secara keseluruhan sistem tetap berjalan dengan baik.</a:t>
            </a:r>
          </a:p>
        </p:txBody>
      </p:sp>
      <p:sp>
        <p:nvSpPr>
          <p:cNvPr name="TextBox 8" id="8"/>
          <p:cNvSpPr txBox="true"/>
          <p:nvPr/>
        </p:nvSpPr>
        <p:spPr>
          <a:xfrm rot="0">
            <a:off x="4687816" y="5610225"/>
            <a:ext cx="8912367" cy="982985"/>
          </a:xfrm>
          <a:prstGeom prst="rect">
            <a:avLst/>
          </a:prstGeom>
        </p:spPr>
        <p:txBody>
          <a:bodyPr anchor="t" rtlCol="false" tIns="0" lIns="0" bIns="0" rIns="0">
            <a:spAutoFit/>
          </a:bodyPr>
          <a:lstStyle/>
          <a:p>
            <a:pPr algn="ctr">
              <a:lnSpc>
                <a:spcPts val="7590"/>
              </a:lnSpc>
            </a:pPr>
            <a:r>
              <a:rPr lang="en-US" sz="6900">
                <a:solidFill>
                  <a:srgbClr val="FFFFFF"/>
                </a:solidFill>
                <a:latin typeface="DM Sans Bold"/>
              </a:rPr>
              <a:t>SARAN</a:t>
            </a:r>
          </a:p>
        </p:txBody>
      </p:sp>
      <p:sp>
        <p:nvSpPr>
          <p:cNvPr name="TextBox 9" id="9"/>
          <p:cNvSpPr txBox="true"/>
          <p:nvPr/>
        </p:nvSpPr>
        <p:spPr>
          <a:xfrm rot="0">
            <a:off x="3615104" y="6792888"/>
            <a:ext cx="11057791" cy="1569085"/>
          </a:xfrm>
          <a:prstGeom prst="rect">
            <a:avLst/>
          </a:prstGeom>
        </p:spPr>
        <p:txBody>
          <a:bodyPr anchor="t" rtlCol="false" tIns="0" lIns="0" bIns="0" rIns="0">
            <a:spAutoFit/>
          </a:bodyPr>
          <a:lstStyle/>
          <a:p>
            <a:pPr algn="ctr">
              <a:lnSpc>
                <a:spcPts val="3079"/>
              </a:lnSpc>
            </a:pPr>
            <a:r>
              <a:rPr lang="en-US" sz="2799">
                <a:solidFill>
                  <a:srgbClr val="FFFFFF"/>
                </a:solidFill>
                <a:latin typeface="DM Sans"/>
              </a:rPr>
              <a:t>Sedikit melakukan pengoptimalan pada beberapa fitur pada langkah 4, jika memang dapat tidak dilakukan pengisian mungkin tambahkan kata “Opsional” sehingga user mengetahui apa yang wajib mereka isi.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81200" y="-94024"/>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81200" y="626745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245946" y="3130544"/>
            <a:ext cx="10620170" cy="1660526"/>
          </a:xfrm>
          <a:prstGeom prst="rect">
            <a:avLst/>
          </a:prstGeom>
        </p:spPr>
        <p:txBody>
          <a:bodyPr anchor="t" rtlCol="false" tIns="0" lIns="0" bIns="0" rIns="0">
            <a:spAutoFit/>
          </a:bodyPr>
          <a:lstStyle/>
          <a:p>
            <a:pPr algn="r">
              <a:lnSpc>
                <a:spcPts val="12500"/>
              </a:lnSpc>
            </a:pPr>
            <a:r>
              <a:rPr lang="en-US" sz="12500">
                <a:solidFill>
                  <a:srgbClr val="FFFFFF"/>
                </a:solidFill>
                <a:latin typeface="DM Sans Bold"/>
              </a:rPr>
              <a:t>THANK YOU</a:t>
            </a:r>
          </a:p>
        </p:txBody>
      </p:sp>
      <p:sp>
        <p:nvSpPr>
          <p:cNvPr name="TextBox 8" id="8"/>
          <p:cNvSpPr txBox="true"/>
          <p:nvPr/>
        </p:nvSpPr>
        <p:spPr>
          <a:xfrm rot="0">
            <a:off x="9144000" y="5172075"/>
            <a:ext cx="5722116" cy="501656"/>
          </a:xfrm>
          <a:prstGeom prst="rect">
            <a:avLst/>
          </a:prstGeom>
        </p:spPr>
        <p:txBody>
          <a:bodyPr anchor="t" rtlCol="false" tIns="0" lIns="0" bIns="0" rIns="0">
            <a:spAutoFit/>
          </a:bodyPr>
          <a:lstStyle/>
          <a:p>
            <a:pPr algn="r">
              <a:lnSpc>
                <a:spcPts val="3850"/>
              </a:lnSpc>
            </a:pPr>
            <a:r>
              <a:rPr lang="en-US" sz="3500">
                <a:solidFill>
                  <a:srgbClr val="FFFFFF"/>
                </a:solidFill>
                <a:latin typeface="DM Sans Bold"/>
              </a:rPr>
              <a:t>Have any question?</a:t>
            </a:r>
          </a:p>
        </p:txBody>
      </p:sp>
      <p:sp>
        <p:nvSpPr>
          <p:cNvPr name="TextBox 9" id="9"/>
          <p:cNvSpPr txBox="true"/>
          <p:nvPr/>
        </p:nvSpPr>
        <p:spPr>
          <a:xfrm rot="0">
            <a:off x="9144000" y="6685675"/>
            <a:ext cx="5722116" cy="987431"/>
          </a:xfrm>
          <a:prstGeom prst="rect">
            <a:avLst/>
          </a:prstGeom>
        </p:spPr>
        <p:txBody>
          <a:bodyPr anchor="t" rtlCol="false" tIns="0" lIns="0" bIns="0" rIns="0">
            <a:spAutoFit/>
          </a:bodyPr>
          <a:lstStyle/>
          <a:p>
            <a:pPr algn="r">
              <a:lnSpc>
                <a:spcPts val="3850"/>
              </a:lnSpc>
            </a:pPr>
            <a:r>
              <a:rPr lang="en-US" sz="3500">
                <a:solidFill>
                  <a:srgbClr val="FFFFFF"/>
                </a:solidFill>
                <a:latin typeface="DM Sans"/>
              </a:rPr>
              <a:t>+62 8950-3964-544</a:t>
            </a:r>
          </a:p>
          <a:p>
            <a:pPr algn="r">
              <a:lnSpc>
                <a:spcPts val="3850"/>
              </a:lnSpc>
            </a:pPr>
            <a:r>
              <a:rPr lang="en-US" sz="3500">
                <a:solidFill>
                  <a:srgbClr val="FFFFFF"/>
                </a:solidFill>
                <a:latin typeface="DM Sans"/>
              </a:rPr>
              <a:t>isnowahno07@gmail.com</a:t>
            </a:r>
          </a:p>
        </p:txBody>
      </p:sp>
      <p:sp>
        <p:nvSpPr>
          <p:cNvPr name="Freeform 10" id="10"/>
          <p:cNvSpPr/>
          <p:nvPr/>
        </p:nvSpPr>
        <p:spPr>
          <a:xfrm flipH="false" flipV="false" rot="-10800000">
            <a:off x="5623560" y="7673106"/>
            <a:ext cx="3422956" cy="2613894"/>
          </a:xfrm>
          <a:custGeom>
            <a:avLst/>
            <a:gdLst/>
            <a:ahLst/>
            <a:cxnLst/>
            <a:rect r="r" b="b" t="t" l="l"/>
            <a:pathLst>
              <a:path h="2613894" w="3422956">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CA9AD"/>
        </a:solidFill>
      </p:bgPr>
    </p:bg>
    <p:spTree>
      <p:nvGrpSpPr>
        <p:cNvPr id="1" name=""/>
        <p:cNvGrpSpPr/>
        <p:nvPr/>
      </p:nvGrpSpPr>
      <p:grpSpPr>
        <a:xfrm>
          <a:off x="0" y="0"/>
          <a:ext cx="0" cy="0"/>
          <a:chOff x="0" y="0"/>
          <a:chExt cx="0" cy="0"/>
        </a:xfrm>
      </p:grpSpPr>
      <p:sp>
        <p:nvSpPr>
          <p:cNvPr name="Freeform 2" id="2"/>
          <p:cNvSpPr/>
          <p:nvPr/>
        </p:nvSpPr>
        <p:spPr>
          <a:xfrm flipH="false" flipV="false" rot="0">
            <a:off x="13156322" y="9164276"/>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0"/>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482963"/>
            <a:ext cx="8382299" cy="501656"/>
          </a:xfrm>
          <a:prstGeom prst="rect">
            <a:avLst/>
          </a:prstGeom>
        </p:spPr>
        <p:txBody>
          <a:bodyPr anchor="t" rtlCol="false" tIns="0" lIns="0" bIns="0" rIns="0">
            <a:spAutoFit/>
          </a:bodyPr>
          <a:lstStyle/>
          <a:p>
            <a:pPr>
              <a:lnSpc>
                <a:spcPts val="3850"/>
              </a:lnSpc>
            </a:pPr>
            <a:r>
              <a:rPr lang="en-US" sz="3500">
                <a:solidFill>
                  <a:srgbClr val="FFFFFF"/>
                </a:solidFill>
                <a:latin typeface="DM Sans Bold"/>
              </a:rPr>
              <a:t>WEBSITE TEST : DETIKFOOD.COM</a:t>
            </a:r>
          </a:p>
        </p:txBody>
      </p:sp>
      <p:sp>
        <p:nvSpPr>
          <p:cNvPr name="TextBox 5" id="5"/>
          <p:cNvSpPr txBox="true"/>
          <p:nvPr/>
        </p:nvSpPr>
        <p:spPr>
          <a:xfrm rot="0">
            <a:off x="1028700" y="4432294"/>
            <a:ext cx="8382299" cy="501656"/>
          </a:xfrm>
          <a:prstGeom prst="rect">
            <a:avLst/>
          </a:prstGeom>
        </p:spPr>
        <p:txBody>
          <a:bodyPr anchor="t" rtlCol="false" tIns="0" lIns="0" bIns="0" rIns="0">
            <a:spAutoFit/>
          </a:bodyPr>
          <a:lstStyle/>
          <a:p>
            <a:pPr>
              <a:lnSpc>
                <a:spcPts val="3850"/>
              </a:lnSpc>
            </a:pPr>
            <a:r>
              <a:rPr lang="en-US" sz="3500">
                <a:solidFill>
                  <a:srgbClr val="FFFFFF"/>
                </a:solidFill>
                <a:latin typeface="DM Sans Bold"/>
              </a:rPr>
              <a:t>NAMA : ISNO WAHNO PUTRO</a:t>
            </a:r>
          </a:p>
        </p:txBody>
      </p:sp>
      <p:sp>
        <p:nvSpPr>
          <p:cNvPr name="TextBox 6" id="6"/>
          <p:cNvSpPr txBox="true"/>
          <p:nvPr/>
        </p:nvSpPr>
        <p:spPr>
          <a:xfrm rot="0">
            <a:off x="1028700" y="5381625"/>
            <a:ext cx="8382299" cy="501656"/>
          </a:xfrm>
          <a:prstGeom prst="rect">
            <a:avLst/>
          </a:prstGeom>
        </p:spPr>
        <p:txBody>
          <a:bodyPr anchor="t" rtlCol="false" tIns="0" lIns="0" bIns="0" rIns="0">
            <a:spAutoFit/>
          </a:bodyPr>
          <a:lstStyle/>
          <a:p>
            <a:pPr>
              <a:lnSpc>
                <a:spcPts val="3850"/>
              </a:lnSpc>
            </a:pPr>
            <a:r>
              <a:rPr lang="en-US" sz="3500">
                <a:solidFill>
                  <a:srgbClr val="FFFFFF"/>
                </a:solidFill>
                <a:latin typeface="DM Sans Bold"/>
              </a:rPr>
              <a:t>ASAL KAMPUS : TELKOM UNIVERSITY</a:t>
            </a:r>
          </a:p>
        </p:txBody>
      </p:sp>
      <p:sp>
        <p:nvSpPr>
          <p:cNvPr name="TextBox 7" id="7"/>
          <p:cNvSpPr txBox="true"/>
          <p:nvPr/>
        </p:nvSpPr>
        <p:spPr>
          <a:xfrm rot="0">
            <a:off x="1028700" y="6330956"/>
            <a:ext cx="9003244" cy="501656"/>
          </a:xfrm>
          <a:prstGeom prst="rect">
            <a:avLst/>
          </a:prstGeom>
        </p:spPr>
        <p:txBody>
          <a:bodyPr anchor="t" rtlCol="false" tIns="0" lIns="0" bIns="0" rIns="0">
            <a:spAutoFit/>
          </a:bodyPr>
          <a:lstStyle/>
          <a:p>
            <a:pPr>
              <a:lnSpc>
                <a:spcPts val="3850"/>
              </a:lnSpc>
            </a:pPr>
            <a:r>
              <a:rPr lang="en-US" sz="3500">
                <a:solidFill>
                  <a:srgbClr val="FFFFFF"/>
                </a:solidFill>
                <a:latin typeface="DM Sans Bold"/>
              </a:rPr>
              <a:t>TANGGAL TEST : SENIN, 1 JANUARI 2024</a:t>
            </a:r>
          </a:p>
        </p:txBody>
      </p:sp>
      <p:sp>
        <p:nvSpPr>
          <p:cNvPr name="Freeform 8" id="8"/>
          <p:cNvSpPr/>
          <p:nvPr/>
        </p:nvSpPr>
        <p:spPr>
          <a:xfrm flipH="false" flipV="false" rot="0">
            <a:off x="11772900" y="1238250"/>
            <a:ext cx="10972800" cy="8229600"/>
          </a:xfrm>
          <a:custGeom>
            <a:avLst/>
            <a:gdLst/>
            <a:ahLst/>
            <a:cxnLst/>
            <a:rect r="r" b="b" t="t" l="l"/>
            <a:pathLst>
              <a:path h="8229600" w="10972800">
                <a:moveTo>
                  <a:pt x="0" y="0"/>
                </a:moveTo>
                <a:lnTo>
                  <a:pt x="10972800" y="0"/>
                </a:lnTo>
                <a:lnTo>
                  <a:pt x="10972800" y="8229600"/>
                </a:lnTo>
                <a:lnTo>
                  <a:pt x="0" y="8229600"/>
                </a:lnTo>
                <a:lnTo>
                  <a:pt x="0" y="0"/>
                </a:lnTo>
                <a:close/>
              </a:path>
            </a:pathLst>
          </a:custGeom>
          <a:blipFill>
            <a:blip r:embed="rId6"/>
            <a:stretch>
              <a:fillRect l="0" t="0" r="0" b="0"/>
            </a:stretch>
          </a:blipFill>
        </p:spPr>
      </p:sp>
      <p:grpSp>
        <p:nvGrpSpPr>
          <p:cNvPr name="Group 9" id="9"/>
          <p:cNvGrpSpPr/>
          <p:nvPr/>
        </p:nvGrpSpPr>
        <p:grpSpPr>
          <a:xfrm rot="0">
            <a:off x="13028113" y="2716229"/>
            <a:ext cx="3905211" cy="3905211"/>
            <a:chOff x="0" y="0"/>
            <a:chExt cx="13716000" cy="13716000"/>
          </a:xfrm>
        </p:grpSpPr>
        <p:sp>
          <p:nvSpPr>
            <p:cNvPr name="Freeform 10" id="10"/>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l="0" t="-16852" r="0" b="-16852"/>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04900"/>
            <a:ext cx="6726444"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DESKRIPSI</a:t>
            </a:r>
          </a:p>
        </p:txBody>
      </p:sp>
      <p:sp>
        <p:nvSpPr>
          <p:cNvPr name="TextBox 4" id="4"/>
          <p:cNvSpPr txBox="true"/>
          <p:nvPr/>
        </p:nvSpPr>
        <p:spPr>
          <a:xfrm rot="0">
            <a:off x="1028700" y="2941613"/>
            <a:ext cx="6512222" cy="4387856"/>
          </a:xfrm>
          <a:prstGeom prst="rect">
            <a:avLst/>
          </a:prstGeom>
        </p:spPr>
        <p:txBody>
          <a:bodyPr anchor="t" rtlCol="false" tIns="0" lIns="0" bIns="0" rIns="0">
            <a:spAutoFit/>
          </a:bodyPr>
          <a:lstStyle/>
          <a:p>
            <a:pPr algn="just">
              <a:lnSpc>
                <a:spcPts val="3850"/>
              </a:lnSpc>
            </a:pPr>
            <a:r>
              <a:rPr lang="en-US" sz="3500">
                <a:solidFill>
                  <a:srgbClr val="737373"/>
                </a:solidFill>
                <a:latin typeface="DM Sans"/>
              </a:rPr>
              <a:t>DetikFood adalah sebuah situs berita yang menyajikan informasi dan berita seputar kuliner, resep, review tempat makan, makanan anak, dan makanan sehat. </a:t>
            </a:r>
            <a:r>
              <a:rPr lang="en-US" sz="3500">
                <a:solidFill>
                  <a:srgbClr val="737373"/>
                </a:solidFill>
                <a:latin typeface="DM Sans"/>
                <a:hlinkClick r:id="rId4" tooltip="https://food.detik.com/"/>
              </a:rPr>
              <a:t>Situs ini juga menyediakan video resep, cooking class, dan tips memasak</a:t>
            </a:r>
          </a:p>
        </p:txBody>
      </p:sp>
      <p:sp>
        <p:nvSpPr>
          <p:cNvPr name="Freeform 5" id="5"/>
          <p:cNvSpPr/>
          <p:nvPr/>
        </p:nvSpPr>
        <p:spPr>
          <a:xfrm flipH="false" flipV="false" rot="0">
            <a:off x="9769489" y="4395559"/>
            <a:ext cx="6993055" cy="1451389"/>
          </a:xfrm>
          <a:custGeom>
            <a:avLst/>
            <a:gdLst/>
            <a:ahLst/>
            <a:cxnLst/>
            <a:rect r="r" b="b" t="t" l="l"/>
            <a:pathLst>
              <a:path h="1451389" w="6993055">
                <a:moveTo>
                  <a:pt x="0" y="0"/>
                </a:moveTo>
                <a:lnTo>
                  <a:pt x="6993054" y="0"/>
                </a:lnTo>
                <a:lnTo>
                  <a:pt x="6993054" y="1451389"/>
                </a:lnTo>
                <a:lnTo>
                  <a:pt x="0" y="1451389"/>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613386" y="8640720"/>
            <a:ext cx="5450085" cy="4161883"/>
          </a:xfrm>
          <a:custGeom>
            <a:avLst/>
            <a:gdLst/>
            <a:ahLst/>
            <a:cxnLst/>
            <a:rect r="r" b="b" t="t" l="l"/>
            <a:pathLst>
              <a:path h="4161883" w="5450085">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874924" y="1960734"/>
            <a:ext cx="9206095" cy="6400985"/>
            <a:chOff x="0" y="0"/>
            <a:chExt cx="2424650" cy="1685856"/>
          </a:xfrm>
        </p:grpSpPr>
        <p:sp>
          <p:nvSpPr>
            <p:cNvPr name="Freeform 4" id="4"/>
            <p:cNvSpPr/>
            <p:nvPr/>
          </p:nvSpPr>
          <p:spPr>
            <a:xfrm flipH="false" flipV="false" rot="0">
              <a:off x="0" y="0"/>
              <a:ext cx="2424650" cy="1685856"/>
            </a:xfrm>
            <a:custGeom>
              <a:avLst/>
              <a:gdLst/>
              <a:ahLst/>
              <a:cxnLst/>
              <a:rect r="r" b="b" t="t" l="l"/>
              <a:pathLst>
                <a:path h="1685856" w="2424650">
                  <a:moveTo>
                    <a:pt x="40366" y="0"/>
                  </a:moveTo>
                  <a:lnTo>
                    <a:pt x="2384285" y="0"/>
                  </a:lnTo>
                  <a:cubicBezTo>
                    <a:pt x="2406578" y="0"/>
                    <a:pt x="2424650" y="18072"/>
                    <a:pt x="2424650" y="40366"/>
                  </a:cubicBezTo>
                  <a:lnTo>
                    <a:pt x="2424650" y="1645490"/>
                  </a:lnTo>
                  <a:cubicBezTo>
                    <a:pt x="2424650" y="1667784"/>
                    <a:pt x="2406578" y="1685856"/>
                    <a:pt x="2384285" y="1685856"/>
                  </a:cubicBezTo>
                  <a:lnTo>
                    <a:pt x="40366" y="1685856"/>
                  </a:lnTo>
                  <a:cubicBezTo>
                    <a:pt x="18072" y="1685856"/>
                    <a:pt x="0" y="1667784"/>
                    <a:pt x="0" y="1645490"/>
                  </a:cubicBezTo>
                  <a:lnTo>
                    <a:pt x="0" y="40366"/>
                  </a:lnTo>
                  <a:cubicBezTo>
                    <a:pt x="0" y="18072"/>
                    <a:pt x="18072" y="0"/>
                    <a:pt x="40366" y="0"/>
                  </a:cubicBezTo>
                  <a:close/>
                </a:path>
              </a:pathLst>
            </a:custGeom>
            <a:solidFill>
              <a:srgbClr val="8CA9AD"/>
            </a:solidFill>
          </p:spPr>
        </p:sp>
        <p:sp>
          <p:nvSpPr>
            <p:cNvPr name="TextBox 5" id="5"/>
            <p:cNvSpPr txBox="true"/>
            <p:nvPr/>
          </p:nvSpPr>
          <p:spPr>
            <a:xfrm>
              <a:off x="0" y="-38100"/>
              <a:ext cx="2424650" cy="172395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10800000">
            <a:off x="14725468" y="-4350116"/>
            <a:ext cx="4165223" cy="5950318"/>
          </a:xfrm>
          <a:custGeom>
            <a:avLst/>
            <a:gdLst/>
            <a:ahLst/>
            <a:cxnLst/>
            <a:rect r="r" b="b" t="t" l="l"/>
            <a:pathLst>
              <a:path h="5950318" w="4165223">
                <a:moveTo>
                  <a:pt x="0" y="0"/>
                </a:moveTo>
                <a:lnTo>
                  <a:pt x="4165223" y="0"/>
                </a:lnTo>
                <a:lnTo>
                  <a:pt x="4165223"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92401" y="2470083"/>
            <a:ext cx="8415832" cy="5365884"/>
          </a:xfrm>
          <a:custGeom>
            <a:avLst/>
            <a:gdLst/>
            <a:ahLst/>
            <a:cxnLst/>
            <a:rect r="r" b="b" t="t" l="l"/>
            <a:pathLst>
              <a:path h="5365884" w="8415832">
                <a:moveTo>
                  <a:pt x="0" y="0"/>
                </a:moveTo>
                <a:lnTo>
                  <a:pt x="8415832" y="0"/>
                </a:lnTo>
                <a:lnTo>
                  <a:pt x="8415832" y="5365884"/>
                </a:lnTo>
                <a:lnTo>
                  <a:pt x="0" y="5365884"/>
                </a:lnTo>
                <a:lnTo>
                  <a:pt x="0" y="0"/>
                </a:lnTo>
                <a:close/>
              </a:path>
            </a:pathLst>
          </a:custGeom>
          <a:blipFill>
            <a:blip r:embed="rId6"/>
            <a:stretch>
              <a:fillRect l="0" t="0" r="0" b="0"/>
            </a:stretch>
          </a:blipFill>
        </p:spPr>
      </p:sp>
      <p:sp>
        <p:nvSpPr>
          <p:cNvPr name="TextBox 8" id="8"/>
          <p:cNvSpPr txBox="true"/>
          <p:nvPr/>
        </p:nvSpPr>
        <p:spPr>
          <a:xfrm rot="0">
            <a:off x="1028700" y="1104900"/>
            <a:ext cx="6726444" cy="1066805"/>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TUJUAN</a:t>
            </a:r>
          </a:p>
        </p:txBody>
      </p:sp>
      <p:sp>
        <p:nvSpPr>
          <p:cNvPr name="TextBox 9" id="9"/>
          <p:cNvSpPr txBox="true"/>
          <p:nvPr/>
        </p:nvSpPr>
        <p:spPr>
          <a:xfrm rot="0">
            <a:off x="1028700" y="2874703"/>
            <a:ext cx="7236659" cy="5359406"/>
          </a:xfrm>
          <a:prstGeom prst="rect">
            <a:avLst/>
          </a:prstGeom>
        </p:spPr>
        <p:txBody>
          <a:bodyPr anchor="t" rtlCol="false" tIns="0" lIns="0" bIns="0" rIns="0">
            <a:spAutoFit/>
          </a:bodyPr>
          <a:lstStyle/>
          <a:p>
            <a:pPr algn="just">
              <a:lnSpc>
                <a:spcPts val="3850"/>
              </a:lnSpc>
            </a:pPr>
            <a:r>
              <a:rPr lang="en-US" sz="3500">
                <a:solidFill>
                  <a:srgbClr val="737373"/>
                </a:solidFill>
                <a:latin typeface="DM Sans"/>
              </a:rPr>
              <a:t>Untuk mengetahui sistem dan fitur dapat berjalan dengan baik terutama pada fitur Kirim Resep makanan.</a:t>
            </a:r>
          </a:p>
          <a:p>
            <a:pPr algn="just">
              <a:lnSpc>
                <a:spcPts val="3850"/>
              </a:lnSpc>
            </a:pPr>
          </a:p>
          <a:p>
            <a:pPr algn="just">
              <a:lnSpc>
                <a:spcPts val="3850"/>
              </a:lnSpc>
            </a:pPr>
            <a:r>
              <a:rPr lang="en-US" sz="3500">
                <a:solidFill>
                  <a:srgbClr val="737373"/>
                </a:solidFill>
                <a:latin typeface="DM Sans"/>
              </a:rPr>
              <a:t>Fitur ini berfungsi untuk memposting atau mempublikasi resep masakan dari setiap user. 0lehkarena itu fitur tersebut perlu dilakukan testing untuk menunjang kenyamanan pengguna.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160719"/>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303163" y="7691708"/>
            <a:ext cx="4102978" cy="3133183"/>
          </a:xfrm>
          <a:custGeom>
            <a:avLst/>
            <a:gdLst/>
            <a:ahLst/>
            <a:cxnLst/>
            <a:rect r="r" b="b" t="t" l="l"/>
            <a:pathLst>
              <a:path h="3133183" w="4102978">
                <a:moveTo>
                  <a:pt x="4102978" y="3133184"/>
                </a:moveTo>
                <a:lnTo>
                  <a:pt x="0" y="3133184"/>
                </a:lnTo>
                <a:lnTo>
                  <a:pt x="0" y="0"/>
                </a:lnTo>
                <a:lnTo>
                  <a:pt x="4102978" y="0"/>
                </a:lnTo>
                <a:lnTo>
                  <a:pt x="4102978" y="31331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70719" y="2854957"/>
            <a:ext cx="7611010" cy="4329100"/>
          </a:xfrm>
          <a:custGeom>
            <a:avLst/>
            <a:gdLst/>
            <a:ahLst/>
            <a:cxnLst/>
            <a:rect r="r" b="b" t="t" l="l"/>
            <a:pathLst>
              <a:path h="4329100" w="7611010">
                <a:moveTo>
                  <a:pt x="0" y="0"/>
                </a:moveTo>
                <a:lnTo>
                  <a:pt x="7611011" y="0"/>
                </a:lnTo>
                <a:lnTo>
                  <a:pt x="7611011" y="4329099"/>
                </a:lnTo>
                <a:lnTo>
                  <a:pt x="0" y="4329099"/>
                </a:lnTo>
                <a:lnTo>
                  <a:pt x="0" y="0"/>
                </a:lnTo>
                <a:close/>
              </a:path>
            </a:pathLst>
          </a:custGeom>
          <a:blipFill>
            <a:blip r:embed="rId6"/>
            <a:stretch>
              <a:fillRect l="0" t="0" r="0" b="0"/>
            </a:stretch>
          </a:blipFill>
        </p:spPr>
      </p:sp>
      <p:sp>
        <p:nvSpPr>
          <p:cNvPr name="TextBox 5" id="5"/>
          <p:cNvSpPr txBox="true"/>
          <p:nvPr/>
        </p:nvSpPr>
        <p:spPr>
          <a:xfrm rot="0">
            <a:off x="1028700" y="1104900"/>
            <a:ext cx="5500090" cy="1066800"/>
          </a:xfrm>
          <a:prstGeom prst="rect">
            <a:avLst/>
          </a:prstGeom>
        </p:spPr>
        <p:txBody>
          <a:bodyPr anchor="t" rtlCol="false" tIns="0" lIns="0" bIns="0" rIns="0">
            <a:spAutoFit/>
          </a:bodyPr>
          <a:lstStyle/>
          <a:p>
            <a:pPr algn="just">
              <a:lnSpc>
                <a:spcPts val="8250"/>
              </a:lnSpc>
            </a:pPr>
            <a:r>
              <a:rPr lang="en-US" sz="7500">
                <a:solidFill>
                  <a:srgbClr val="8CA9AD"/>
                </a:solidFill>
                <a:latin typeface="DM Sans Bold"/>
              </a:rPr>
              <a:t>METODE</a:t>
            </a:r>
          </a:p>
        </p:txBody>
      </p:sp>
      <p:sp>
        <p:nvSpPr>
          <p:cNvPr name="TextBox 6" id="6"/>
          <p:cNvSpPr txBox="true"/>
          <p:nvPr/>
        </p:nvSpPr>
        <p:spPr>
          <a:xfrm rot="0">
            <a:off x="1028700" y="2883532"/>
            <a:ext cx="5953371" cy="501656"/>
          </a:xfrm>
          <a:prstGeom prst="rect">
            <a:avLst/>
          </a:prstGeom>
        </p:spPr>
        <p:txBody>
          <a:bodyPr anchor="t" rtlCol="false" tIns="0" lIns="0" bIns="0" rIns="0">
            <a:spAutoFit/>
          </a:bodyPr>
          <a:lstStyle/>
          <a:p>
            <a:pPr>
              <a:lnSpc>
                <a:spcPts val="3850"/>
              </a:lnSpc>
            </a:pPr>
            <a:r>
              <a:rPr lang="en-US" sz="3500">
                <a:solidFill>
                  <a:srgbClr val="8CA9AD"/>
                </a:solidFill>
                <a:latin typeface="DM Sans Bold"/>
              </a:rPr>
              <a:t>BLACK BOX TESTING</a:t>
            </a:r>
          </a:p>
        </p:txBody>
      </p:sp>
      <p:sp>
        <p:nvSpPr>
          <p:cNvPr name="TextBox 7" id="7"/>
          <p:cNvSpPr txBox="true"/>
          <p:nvPr/>
        </p:nvSpPr>
        <p:spPr>
          <a:xfrm rot="0">
            <a:off x="1028700" y="4029788"/>
            <a:ext cx="8871816" cy="1473206"/>
          </a:xfrm>
          <a:prstGeom prst="rect">
            <a:avLst/>
          </a:prstGeom>
        </p:spPr>
        <p:txBody>
          <a:bodyPr anchor="t" rtlCol="false" tIns="0" lIns="0" bIns="0" rIns="0">
            <a:spAutoFit/>
          </a:bodyPr>
          <a:lstStyle/>
          <a:p>
            <a:pPr algn="just">
              <a:lnSpc>
                <a:spcPts val="3850"/>
              </a:lnSpc>
            </a:pPr>
            <a:r>
              <a:rPr lang="en-US" sz="3500">
                <a:solidFill>
                  <a:srgbClr val="737373"/>
                </a:solidFill>
                <a:latin typeface="DM Sans"/>
              </a:rPr>
              <a:t>Teknik pengujian perangkat lunak yang berfokus pada pemeriksaan fungsionalitas aplikasi dari sudut pandang pengguna.</a:t>
            </a:r>
          </a:p>
        </p:txBody>
      </p:sp>
      <p:sp>
        <p:nvSpPr>
          <p:cNvPr name="TextBox 8" id="8"/>
          <p:cNvSpPr txBox="true"/>
          <p:nvPr/>
        </p:nvSpPr>
        <p:spPr>
          <a:xfrm rot="0">
            <a:off x="1028700" y="6150694"/>
            <a:ext cx="14381961" cy="1958981"/>
          </a:xfrm>
          <a:prstGeom prst="rect">
            <a:avLst/>
          </a:prstGeom>
        </p:spPr>
        <p:txBody>
          <a:bodyPr anchor="t" rtlCol="false" tIns="0" lIns="0" bIns="0" rIns="0">
            <a:spAutoFit/>
          </a:bodyPr>
          <a:lstStyle/>
          <a:p>
            <a:pPr algn="just">
              <a:lnSpc>
                <a:spcPts val="3850"/>
              </a:lnSpc>
            </a:pPr>
            <a:r>
              <a:rPr lang="en-US" sz="3500">
                <a:solidFill>
                  <a:srgbClr val="737373"/>
                </a:solidFill>
                <a:latin typeface="DM Sans"/>
              </a:rPr>
              <a:t>Teknik yang digunakan:</a:t>
            </a:r>
          </a:p>
          <a:p>
            <a:pPr algn="just" marL="755753" indent="-377876" lvl="1">
              <a:lnSpc>
                <a:spcPts val="3850"/>
              </a:lnSpc>
              <a:buFont typeface="Arial"/>
              <a:buChar char="•"/>
            </a:pPr>
            <a:r>
              <a:rPr lang="en-US" sz="3500">
                <a:solidFill>
                  <a:srgbClr val="737373"/>
                </a:solidFill>
                <a:latin typeface="DM Sans Medium"/>
              </a:rPr>
              <a:t>Boundary value testing </a:t>
            </a:r>
          </a:p>
          <a:p>
            <a:pPr algn="just" marL="755753" indent="-377876" lvl="1">
              <a:lnSpc>
                <a:spcPts val="3850"/>
              </a:lnSpc>
              <a:buFont typeface="Arial"/>
              <a:buChar char="•"/>
            </a:pPr>
            <a:r>
              <a:rPr lang="en-US" sz="3500">
                <a:solidFill>
                  <a:srgbClr val="737373"/>
                </a:solidFill>
                <a:latin typeface="DM Sans Medium"/>
              </a:rPr>
              <a:t>Use case testing </a:t>
            </a:r>
          </a:p>
          <a:p>
            <a:pPr algn="just" marL="755753" indent="-377876" lvl="1">
              <a:lnSpc>
                <a:spcPts val="3850"/>
              </a:lnSpc>
              <a:buFont typeface="Arial"/>
              <a:buChar char="•"/>
            </a:pPr>
            <a:r>
              <a:rPr lang="en-US" sz="3500">
                <a:solidFill>
                  <a:srgbClr val="737373"/>
                </a:solidFill>
                <a:latin typeface="DM Sans Medium"/>
              </a:rPr>
              <a:t>Error guessing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9144000" y="2452430"/>
            <a:ext cx="0" cy="6805870"/>
          </a:xfrm>
          <a:prstGeom prst="line">
            <a:avLst/>
          </a:prstGeom>
          <a:ln cap="flat" w="38100">
            <a:solidFill>
              <a:srgbClr val="8CA9AD"/>
            </a:solidFill>
            <a:prstDash val="solid"/>
            <a:headEnd type="none" len="sm" w="sm"/>
            <a:tailEnd type="none" len="sm" w="sm"/>
          </a:ln>
        </p:spPr>
      </p:sp>
      <p:sp>
        <p:nvSpPr>
          <p:cNvPr name="Freeform 4" id="4"/>
          <p:cNvSpPr/>
          <p:nvPr/>
        </p:nvSpPr>
        <p:spPr>
          <a:xfrm flipH="false" flipV="false" rot="0">
            <a:off x="6139616" y="5034277"/>
            <a:ext cx="2720171" cy="1530096"/>
          </a:xfrm>
          <a:custGeom>
            <a:avLst/>
            <a:gdLst/>
            <a:ahLst/>
            <a:cxnLst/>
            <a:rect r="r" b="b" t="t" l="l"/>
            <a:pathLst>
              <a:path h="1530096" w="2720171">
                <a:moveTo>
                  <a:pt x="0" y="0"/>
                </a:moveTo>
                <a:lnTo>
                  <a:pt x="2720171" y="0"/>
                </a:lnTo>
                <a:lnTo>
                  <a:pt x="2720171" y="1530096"/>
                </a:lnTo>
                <a:lnTo>
                  <a:pt x="0" y="1530096"/>
                </a:lnTo>
                <a:lnTo>
                  <a:pt x="0" y="0"/>
                </a:lnTo>
                <a:close/>
              </a:path>
            </a:pathLst>
          </a:custGeom>
          <a:blipFill>
            <a:blip r:embed="rId4"/>
            <a:stretch>
              <a:fillRect l="0" t="0" r="0" b="0"/>
            </a:stretch>
          </a:blipFill>
        </p:spPr>
      </p:sp>
      <p:sp>
        <p:nvSpPr>
          <p:cNvPr name="Freeform 5" id="5"/>
          <p:cNvSpPr/>
          <p:nvPr/>
        </p:nvSpPr>
        <p:spPr>
          <a:xfrm flipH="false" flipV="false" rot="0">
            <a:off x="1484060" y="7493664"/>
            <a:ext cx="2720171" cy="1530096"/>
          </a:xfrm>
          <a:custGeom>
            <a:avLst/>
            <a:gdLst/>
            <a:ahLst/>
            <a:cxnLst/>
            <a:rect r="r" b="b" t="t" l="l"/>
            <a:pathLst>
              <a:path h="1530096" w="2720171">
                <a:moveTo>
                  <a:pt x="0" y="0"/>
                </a:moveTo>
                <a:lnTo>
                  <a:pt x="2720172" y="0"/>
                </a:lnTo>
                <a:lnTo>
                  <a:pt x="2720172" y="1530097"/>
                </a:lnTo>
                <a:lnTo>
                  <a:pt x="0" y="1530097"/>
                </a:lnTo>
                <a:lnTo>
                  <a:pt x="0" y="0"/>
                </a:lnTo>
                <a:close/>
              </a:path>
            </a:pathLst>
          </a:custGeom>
          <a:blipFill>
            <a:blip r:embed="rId5"/>
            <a:stretch>
              <a:fillRect l="0" t="0" r="0" b="0"/>
            </a:stretch>
          </a:blipFill>
        </p:spPr>
      </p:sp>
      <p:sp>
        <p:nvSpPr>
          <p:cNvPr name="Freeform 6" id="6"/>
          <p:cNvSpPr/>
          <p:nvPr/>
        </p:nvSpPr>
        <p:spPr>
          <a:xfrm flipH="false" flipV="false" rot="0">
            <a:off x="5612078" y="7493664"/>
            <a:ext cx="2720171" cy="1530096"/>
          </a:xfrm>
          <a:custGeom>
            <a:avLst/>
            <a:gdLst/>
            <a:ahLst/>
            <a:cxnLst/>
            <a:rect r="r" b="b" t="t" l="l"/>
            <a:pathLst>
              <a:path h="1530096" w="2720171">
                <a:moveTo>
                  <a:pt x="0" y="0"/>
                </a:moveTo>
                <a:lnTo>
                  <a:pt x="2720172" y="0"/>
                </a:lnTo>
                <a:lnTo>
                  <a:pt x="2720172" y="1530097"/>
                </a:lnTo>
                <a:lnTo>
                  <a:pt x="0" y="1530097"/>
                </a:lnTo>
                <a:lnTo>
                  <a:pt x="0" y="0"/>
                </a:lnTo>
                <a:close/>
              </a:path>
            </a:pathLst>
          </a:custGeom>
          <a:blipFill>
            <a:blip r:embed="rId6"/>
            <a:stretch>
              <a:fillRect l="0" t="0" r="0" b="0"/>
            </a:stretch>
          </a:blipFill>
        </p:spPr>
      </p:sp>
      <p:sp>
        <p:nvSpPr>
          <p:cNvPr name="Freeform 7" id="7"/>
          <p:cNvSpPr/>
          <p:nvPr/>
        </p:nvSpPr>
        <p:spPr>
          <a:xfrm flipH="false" flipV="false" rot="0">
            <a:off x="11574717" y="7017414"/>
            <a:ext cx="3858969" cy="2170670"/>
          </a:xfrm>
          <a:custGeom>
            <a:avLst/>
            <a:gdLst/>
            <a:ahLst/>
            <a:cxnLst/>
            <a:rect r="r" b="b" t="t" l="l"/>
            <a:pathLst>
              <a:path h="2170670" w="3858969">
                <a:moveTo>
                  <a:pt x="0" y="0"/>
                </a:moveTo>
                <a:lnTo>
                  <a:pt x="3858970" y="0"/>
                </a:lnTo>
                <a:lnTo>
                  <a:pt x="3858970" y="2170671"/>
                </a:lnTo>
                <a:lnTo>
                  <a:pt x="0" y="2170671"/>
                </a:lnTo>
                <a:lnTo>
                  <a:pt x="0" y="0"/>
                </a:lnTo>
                <a:close/>
              </a:path>
            </a:pathLst>
          </a:custGeom>
          <a:blipFill>
            <a:blip r:embed="rId7"/>
            <a:stretch>
              <a:fillRect l="0" t="0" r="0" b="0"/>
            </a:stretch>
          </a:blipFill>
        </p:spPr>
      </p:sp>
      <p:sp>
        <p:nvSpPr>
          <p:cNvPr name="TextBox 8" id="8"/>
          <p:cNvSpPr txBox="true"/>
          <p:nvPr/>
        </p:nvSpPr>
        <p:spPr>
          <a:xfrm rot="0">
            <a:off x="1028700" y="1104900"/>
            <a:ext cx="9166757"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PENGUJIAN</a:t>
            </a:r>
          </a:p>
        </p:txBody>
      </p:sp>
      <p:sp>
        <p:nvSpPr>
          <p:cNvPr name="TextBox 9" id="9"/>
          <p:cNvSpPr txBox="true"/>
          <p:nvPr/>
        </p:nvSpPr>
        <p:spPr>
          <a:xfrm rot="0">
            <a:off x="1028700"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Alamat Url detikfood.com</a:t>
            </a:r>
            <a:r>
              <a:rPr lang="en-US" sz="3500">
                <a:solidFill>
                  <a:srgbClr val="737373"/>
                </a:solidFill>
                <a:latin typeface="DM Sans Medium"/>
              </a:rPr>
              <a:t> </a:t>
            </a:r>
          </a:p>
        </p:txBody>
      </p:sp>
      <p:sp>
        <p:nvSpPr>
          <p:cNvPr name="TextBox 10" id="10"/>
          <p:cNvSpPr txBox="true"/>
          <p:nvPr/>
        </p:nvSpPr>
        <p:spPr>
          <a:xfrm rot="0">
            <a:off x="9767468"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Register</a:t>
            </a:r>
            <a:r>
              <a:rPr lang="en-US" sz="3500">
                <a:solidFill>
                  <a:srgbClr val="737373"/>
                </a:solidFill>
                <a:latin typeface="DM Sans Medium"/>
              </a:rPr>
              <a:t> </a:t>
            </a:r>
          </a:p>
        </p:txBody>
      </p:sp>
      <p:sp>
        <p:nvSpPr>
          <p:cNvPr name="TextBox 11" id="11"/>
          <p:cNvSpPr txBox="true"/>
          <p:nvPr/>
        </p:nvSpPr>
        <p:spPr>
          <a:xfrm rot="0">
            <a:off x="1028700" y="3874132"/>
            <a:ext cx="5440343" cy="1160145"/>
          </a:xfrm>
          <a:prstGeom prst="rect">
            <a:avLst/>
          </a:prstGeom>
        </p:spPr>
        <p:txBody>
          <a:bodyPr anchor="t" rtlCol="false" tIns="0" lIns="0" bIns="0" rIns="0">
            <a:spAutoFit/>
          </a:bodyPr>
          <a:lstStyle/>
          <a:p>
            <a:pPr algn="just">
              <a:lnSpc>
                <a:spcPts val="2310"/>
              </a:lnSpc>
            </a:pPr>
            <a:r>
              <a:rPr lang="en-US" sz="2100">
                <a:solidFill>
                  <a:srgbClr val="737373"/>
                </a:solidFill>
                <a:latin typeface="DM Sans Medium"/>
              </a:rPr>
              <a:t>Melakukan Penggecekan Website dapat bekerja dengan baik di berbagai jenis browser</a:t>
            </a:r>
          </a:p>
          <a:p>
            <a:pPr>
              <a:lnSpc>
                <a:spcPts val="2310"/>
              </a:lnSpc>
            </a:pPr>
          </a:p>
        </p:txBody>
      </p:sp>
      <p:sp>
        <p:nvSpPr>
          <p:cNvPr name="TextBox 12" id="12"/>
          <p:cNvSpPr txBox="true"/>
          <p:nvPr/>
        </p:nvSpPr>
        <p:spPr>
          <a:xfrm rot="0">
            <a:off x="9767468" y="3874132"/>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Register akun dengan data yang valid sesuai dengan ketentuan</a:t>
            </a:r>
          </a:p>
        </p:txBody>
      </p:sp>
      <p:sp>
        <p:nvSpPr>
          <p:cNvPr name="TextBox 13" id="13"/>
          <p:cNvSpPr txBox="true"/>
          <p:nvPr/>
        </p:nvSpPr>
        <p:spPr>
          <a:xfrm rot="0">
            <a:off x="1028700" y="5076219"/>
            <a:ext cx="4845753" cy="201739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Menggunakan Google Chrome</a:t>
            </a:r>
          </a:p>
          <a:p>
            <a:pPr marL="453390" indent="-226695" lvl="1">
              <a:lnSpc>
                <a:spcPts val="2310"/>
              </a:lnSpc>
              <a:buFont typeface="Arial"/>
              <a:buChar char="•"/>
            </a:pPr>
            <a:r>
              <a:rPr lang="en-US" sz="2100">
                <a:solidFill>
                  <a:srgbClr val="737373"/>
                </a:solidFill>
                <a:latin typeface="DM Sans"/>
              </a:rPr>
              <a:t>Case_2: Menggunakan Microsoft Edge</a:t>
            </a:r>
          </a:p>
          <a:p>
            <a:pPr marL="453390" indent="-226695" lvl="1">
              <a:lnSpc>
                <a:spcPts val="2310"/>
              </a:lnSpc>
              <a:buFont typeface="Arial"/>
              <a:buChar char="•"/>
            </a:pPr>
            <a:r>
              <a:rPr lang="en-US" sz="2100">
                <a:solidFill>
                  <a:srgbClr val="737373"/>
                </a:solidFill>
                <a:latin typeface="DM Sans"/>
              </a:rPr>
              <a:t>Case_3: Menggunakan Firefox</a:t>
            </a:r>
          </a:p>
          <a:p>
            <a:pPr marL="453390" indent="-226695" lvl="1">
              <a:lnSpc>
                <a:spcPts val="2310"/>
              </a:lnSpc>
              <a:buFont typeface="Arial"/>
              <a:buChar char="•"/>
            </a:pPr>
            <a:r>
              <a:rPr lang="en-US" sz="2100">
                <a:solidFill>
                  <a:srgbClr val="737373"/>
                </a:solidFill>
                <a:latin typeface="DM Sans"/>
              </a:rPr>
              <a:t>Case_4: Menggunakan browser ponsel Android</a:t>
            </a:r>
          </a:p>
        </p:txBody>
      </p:sp>
      <p:sp>
        <p:nvSpPr>
          <p:cNvPr name="TextBox 14" id="14"/>
          <p:cNvSpPr txBox="true"/>
          <p:nvPr/>
        </p:nvSpPr>
        <p:spPr>
          <a:xfrm rot="0">
            <a:off x="9767468" y="5076219"/>
            <a:ext cx="4845753" cy="17316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Registrasi dengan data valid</a:t>
            </a:r>
          </a:p>
          <a:p>
            <a:pPr marL="453390" indent="-226695" lvl="1">
              <a:lnSpc>
                <a:spcPts val="2310"/>
              </a:lnSpc>
              <a:buFont typeface="Arial"/>
              <a:buChar char="•"/>
            </a:pPr>
            <a:r>
              <a:rPr lang="en-US" sz="2100">
                <a:solidFill>
                  <a:srgbClr val="737373"/>
                </a:solidFill>
                <a:latin typeface="DM Sans"/>
              </a:rPr>
              <a:t>Case_2: Melakukan Registrasi dengan data tidak sesuai</a:t>
            </a:r>
          </a:p>
          <a:p>
            <a:pPr marL="453390" indent="-226695" lvl="1">
              <a:lnSpc>
                <a:spcPts val="2310"/>
              </a:lnSpc>
              <a:buFont typeface="Arial"/>
              <a:buChar char="•"/>
            </a:pPr>
            <a:r>
              <a:rPr lang="en-US" sz="2100">
                <a:solidFill>
                  <a:srgbClr val="737373"/>
                </a:solidFill>
                <a:latin typeface="DM Sans"/>
              </a:rPr>
              <a:t>Case_3: Melakukan Registrasi dengan data kosong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9144000" y="2452430"/>
            <a:ext cx="0" cy="6805870"/>
          </a:xfrm>
          <a:prstGeom prst="line">
            <a:avLst/>
          </a:prstGeom>
          <a:ln cap="flat" w="38100">
            <a:solidFill>
              <a:srgbClr val="8CA9AD"/>
            </a:solidFill>
            <a:prstDash val="solid"/>
            <a:headEnd type="none" len="sm" w="sm"/>
            <a:tailEnd type="none" len="sm" w="sm"/>
          </a:ln>
        </p:spPr>
      </p:sp>
      <p:sp>
        <p:nvSpPr>
          <p:cNvPr name="Freeform 4" id="4"/>
          <p:cNvSpPr/>
          <p:nvPr/>
        </p:nvSpPr>
        <p:spPr>
          <a:xfrm flipH="false" flipV="false" rot="0">
            <a:off x="2477484" y="6889747"/>
            <a:ext cx="4281334" cy="2408250"/>
          </a:xfrm>
          <a:custGeom>
            <a:avLst/>
            <a:gdLst/>
            <a:ahLst/>
            <a:cxnLst/>
            <a:rect r="r" b="b" t="t" l="l"/>
            <a:pathLst>
              <a:path h="2408250" w="4281334">
                <a:moveTo>
                  <a:pt x="0" y="0"/>
                </a:moveTo>
                <a:lnTo>
                  <a:pt x="4281334" y="0"/>
                </a:lnTo>
                <a:lnTo>
                  <a:pt x="4281334" y="2408250"/>
                </a:lnTo>
                <a:lnTo>
                  <a:pt x="0" y="2408250"/>
                </a:lnTo>
                <a:lnTo>
                  <a:pt x="0" y="0"/>
                </a:lnTo>
                <a:close/>
              </a:path>
            </a:pathLst>
          </a:custGeom>
          <a:blipFill>
            <a:blip r:embed="rId4"/>
            <a:stretch>
              <a:fillRect l="0" t="0" r="0" b="0"/>
            </a:stretch>
          </a:blipFill>
        </p:spPr>
      </p:sp>
      <p:sp>
        <p:nvSpPr>
          <p:cNvPr name="Freeform 5" id="5"/>
          <p:cNvSpPr/>
          <p:nvPr/>
        </p:nvSpPr>
        <p:spPr>
          <a:xfrm flipH="false" flipV="false" rot="0">
            <a:off x="11168942" y="6749405"/>
            <a:ext cx="4956502" cy="2176025"/>
          </a:xfrm>
          <a:custGeom>
            <a:avLst/>
            <a:gdLst/>
            <a:ahLst/>
            <a:cxnLst/>
            <a:rect r="r" b="b" t="t" l="l"/>
            <a:pathLst>
              <a:path h="2176025" w="4956502">
                <a:moveTo>
                  <a:pt x="0" y="0"/>
                </a:moveTo>
                <a:lnTo>
                  <a:pt x="4956502" y="0"/>
                </a:lnTo>
                <a:lnTo>
                  <a:pt x="4956502" y="2176025"/>
                </a:lnTo>
                <a:lnTo>
                  <a:pt x="0" y="2176025"/>
                </a:lnTo>
                <a:lnTo>
                  <a:pt x="0" y="0"/>
                </a:lnTo>
                <a:close/>
              </a:path>
            </a:pathLst>
          </a:custGeom>
          <a:blipFill>
            <a:blip r:embed="rId5"/>
            <a:stretch>
              <a:fillRect l="0" t="0" r="0" b="0"/>
            </a:stretch>
          </a:blipFill>
        </p:spPr>
      </p:sp>
      <p:sp>
        <p:nvSpPr>
          <p:cNvPr name="TextBox 6" id="6"/>
          <p:cNvSpPr txBox="true"/>
          <p:nvPr/>
        </p:nvSpPr>
        <p:spPr>
          <a:xfrm rot="0">
            <a:off x="1028700" y="1104900"/>
            <a:ext cx="9166757"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PENGUJIAN</a:t>
            </a:r>
          </a:p>
        </p:txBody>
      </p:sp>
      <p:sp>
        <p:nvSpPr>
          <p:cNvPr name="TextBox 7" id="7"/>
          <p:cNvSpPr txBox="true"/>
          <p:nvPr/>
        </p:nvSpPr>
        <p:spPr>
          <a:xfrm rot="0">
            <a:off x="1028700"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Login</a:t>
            </a:r>
            <a:r>
              <a:rPr lang="en-US" sz="3500">
                <a:solidFill>
                  <a:srgbClr val="737373"/>
                </a:solidFill>
                <a:latin typeface="DM Sans Medium"/>
              </a:rPr>
              <a:t> </a:t>
            </a:r>
          </a:p>
        </p:txBody>
      </p:sp>
      <p:sp>
        <p:nvSpPr>
          <p:cNvPr name="TextBox 8" id="8"/>
          <p:cNvSpPr txBox="true"/>
          <p:nvPr/>
        </p:nvSpPr>
        <p:spPr>
          <a:xfrm rot="0">
            <a:off x="9767468"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Tombol “Kirim Resep”</a:t>
            </a:r>
          </a:p>
        </p:txBody>
      </p:sp>
      <p:sp>
        <p:nvSpPr>
          <p:cNvPr name="TextBox 9" id="9"/>
          <p:cNvSpPr txBox="true"/>
          <p:nvPr/>
        </p:nvSpPr>
        <p:spPr>
          <a:xfrm rot="0">
            <a:off x="1028700" y="3874132"/>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Login masuk dengan akun yang valid</a:t>
            </a:r>
          </a:p>
        </p:txBody>
      </p:sp>
      <p:sp>
        <p:nvSpPr>
          <p:cNvPr name="TextBox 10" id="10"/>
          <p:cNvSpPr txBox="true"/>
          <p:nvPr/>
        </p:nvSpPr>
        <p:spPr>
          <a:xfrm rot="0">
            <a:off x="9767468" y="3874132"/>
            <a:ext cx="5440343" cy="87439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navigasi halaman dari beranda menuju halaman form pengisian Kirim Resep</a:t>
            </a:r>
          </a:p>
        </p:txBody>
      </p:sp>
      <p:sp>
        <p:nvSpPr>
          <p:cNvPr name="TextBox 11" id="11"/>
          <p:cNvSpPr txBox="true"/>
          <p:nvPr/>
        </p:nvSpPr>
        <p:spPr>
          <a:xfrm rot="0">
            <a:off x="1028700" y="4758052"/>
            <a:ext cx="4845753" cy="17316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Login dengan akun valid</a:t>
            </a:r>
          </a:p>
          <a:p>
            <a:pPr marL="453390" indent="-226695" lvl="1">
              <a:lnSpc>
                <a:spcPts val="2310"/>
              </a:lnSpc>
              <a:buFont typeface="Arial"/>
              <a:buChar char="•"/>
            </a:pPr>
            <a:r>
              <a:rPr lang="en-US" sz="2100">
                <a:solidFill>
                  <a:srgbClr val="737373"/>
                </a:solidFill>
                <a:latin typeface="DM Sans"/>
              </a:rPr>
              <a:t>Case_2: Melakukan Login dengan akun belum terdaftar</a:t>
            </a:r>
          </a:p>
          <a:p>
            <a:pPr marL="453390" indent="-226695" lvl="1">
              <a:lnSpc>
                <a:spcPts val="2310"/>
              </a:lnSpc>
              <a:buFont typeface="Arial"/>
              <a:buChar char="•"/>
            </a:pPr>
            <a:r>
              <a:rPr lang="en-US" sz="2100">
                <a:solidFill>
                  <a:srgbClr val="737373"/>
                </a:solidFill>
                <a:latin typeface="DM Sans"/>
              </a:rPr>
              <a:t>Case_3: Melakukan Login dengan tidak memasukkan input-an.</a:t>
            </a:r>
          </a:p>
        </p:txBody>
      </p:sp>
      <p:sp>
        <p:nvSpPr>
          <p:cNvPr name="TextBox 12" id="12"/>
          <p:cNvSpPr txBox="true"/>
          <p:nvPr/>
        </p:nvSpPr>
        <p:spPr>
          <a:xfrm rot="0">
            <a:off x="9767468" y="4967602"/>
            <a:ext cx="4845753" cy="11601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Saat tombol ditekan dapat melakukan navigasi halaman menuju halaman form pengisian resep dengan baik.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9144000" y="2452430"/>
            <a:ext cx="0" cy="6805870"/>
          </a:xfrm>
          <a:prstGeom prst="line">
            <a:avLst/>
          </a:prstGeom>
          <a:ln cap="flat" w="38100">
            <a:solidFill>
              <a:srgbClr val="8CA9AD"/>
            </a:solidFill>
            <a:prstDash val="solid"/>
            <a:headEnd type="none" len="sm" w="sm"/>
            <a:tailEnd type="none" len="sm" w="sm"/>
          </a:ln>
        </p:spPr>
      </p:sp>
      <p:sp>
        <p:nvSpPr>
          <p:cNvPr name="Freeform 4" id="4"/>
          <p:cNvSpPr/>
          <p:nvPr/>
        </p:nvSpPr>
        <p:spPr>
          <a:xfrm flipH="false" flipV="false" rot="0">
            <a:off x="2185928" y="6594472"/>
            <a:ext cx="4956502" cy="2176025"/>
          </a:xfrm>
          <a:custGeom>
            <a:avLst/>
            <a:gdLst/>
            <a:ahLst/>
            <a:cxnLst/>
            <a:rect r="r" b="b" t="t" l="l"/>
            <a:pathLst>
              <a:path h="2176025" w="4956502">
                <a:moveTo>
                  <a:pt x="0" y="0"/>
                </a:moveTo>
                <a:lnTo>
                  <a:pt x="4956502" y="0"/>
                </a:lnTo>
                <a:lnTo>
                  <a:pt x="4956502" y="2176025"/>
                </a:lnTo>
                <a:lnTo>
                  <a:pt x="0" y="2176025"/>
                </a:lnTo>
                <a:lnTo>
                  <a:pt x="0" y="0"/>
                </a:lnTo>
                <a:close/>
              </a:path>
            </a:pathLst>
          </a:custGeom>
          <a:blipFill>
            <a:blip r:embed="rId4"/>
            <a:stretch>
              <a:fillRect l="0" t="0" r="0" b="0"/>
            </a:stretch>
          </a:blipFill>
        </p:spPr>
      </p:sp>
      <p:sp>
        <p:nvSpPr>
          <p:cNvPr name="Freeform 5" id="5"/>
          <p:cNvSpPr/>
          <p:nvPr/>
        </p:nvSpPr>
        <p:spPr>
          <a:xfrm flipH="false" flipV="false" rot="0">
            <a:off x="11529073" y="7099297"/>
            <a:ext cx="4311673" cy="2425316"/>
          </a:xfrm>
          <a:custGeom>
            <a:avLst/>
            <a:gdLst/>
            <a:ahLst/>
            <a:cxnLst/>
            <a:rect r="r" b="b" t="t" l="l"/>
            <a:pathLst>
              <a:path h="2425316" w="4311673">
                <a:moveTo>
                  <a:pt x="0" y="0"/>
                </a:moveTo>
                <a:lnTo>
                  <a:pt x="4311673" y="0"/>
                </a:lnTo>
                <a:lnTo>
                  <a:pt x="4311673" y="2425316"/>
                </a:lnTo>
                <a:lnTo>
                  <a:pt x="0" y="2425316"/>
                </a:lnTo>
                <a:lnTo>
                  <a:pt x="0" y="0"/>
                </a:lnTo>
                <a:close/>
              </a:path>
            </a:pathLst>
          </a:custGeom>
          <a:blipFill>
            <a:blip r:embed="rId5"/>
            <a:stretch>
              <a:fillRect l="0" t="0" r="0" b="0"/>
            </a:stretch>
          </a:blipFill>
        </p:spPr>
      </p:sp>
      <p:sp>
        <p:nvSpPr>
          <p:cNvPr name="TextBox 6" id="6"/>
          <p:cNvSpPr txBox="true"/>
          <p:nvPr/>
        </p:nvSpPr>
        <p:spPr>
          <a:xfrm rot="0">
            <a:off x="1028700" y="1104900"/>
            <a:ext cx="9166757"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PENGUJIAN</a:t>
            </a:r>
          </a:p>
        </p:txBody>
      </p:sp>
      <p:sp>
        <p:nvSpPr>
          <p:cNvPr name="TextBox 7" id="7"/>
          <p:cNvSpPr txBox="true"/>
          <p:nvPr/>
        </p:nvSpPr>
        <p:spPr>
          <a:xfrm rot="0">
            <a:off x="1028700" y="2481005"/>
            <a:ext cx="6309667"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Tombol “Kirim Pengalaman”</a:t>
            </a:r>
          </a:p>
        </p:txBody>
      </p:sp>
      <p:sp>
        <p:nvSpPr>
          <p:cNvPr name="TextBox 8" id="8"/>
          <p:cNvSpPr txBox="true"/>
          <p:nvPr/>
        </p:nvSpPr>
        <p:spPr>
          <a:xfrm rot="0">
            <a:off x="9767468"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Halaman Kirim Resep</a:t>
            </a:r>
          </a:p>
        </p:txBody>
      </p:sp>
      <p:sp>
        <p:nvSpPr>
          <p:cNvPr name="TextBox 9" id="9"/>
          <p:cNvSpPr txBox="true"/>
          <p:nvPr/>
        </p:nvSpPr>
        <p:spPr>
          <a:xfrm rot="0">
            <a:off x="14258975" y="3206181"/>
            <a:ext cx="3163542" cy="262255"/>
          </a:xfrm>
          <a:prstGeom prst="rect">
            <a:avLst/>
          </a:prstGeom>
        </p:spPr>
        <p:txBody>
          <a:bodyPr anchor="t" rtlCol="false" tIns="0" lIns="0" bIns="0" rIns="0">
            <a:spAutoFit/>
          </a:bodyPr>
          <a:lstStyle/>
          <a:p>
            <a:pPr algn="just">
              <a:lnSpc>
                <a:spcPts val="2089"/>
              </a:lnSpc>
            </a:pPr>
            <a:r>
              <a:rPr lang="en-US" sz="1899">
                <a:solidFill>
                  <a:srgbClr val="737373"/>
                </a:solidFill>
                <a:latin typeface="DM Sans"/>
              </a:rPr>
              <a:t>Langkah 1 “Tentang Resep”</a:t>
            </a:r>
          </a:p>
        </p:txBody>
      </p:sp>
      <p:sp>
        <p:nvSpPr>
          <p:cNvPr name="TextBox 10" id="10"/>
          <p:cNvSpPr txBox="true"/>
          <p:nvPr/>
        </p:nvSpPr>
        <p:spPr>
          <a:xfrm rot="0">
            <a:off x="1028700" y="3874132"/>
            <a:ext cx="5440343" cy="87439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navigasi halaman dari beranda menuju halaman form pengisian Kirim Pengalaman</a:t>
            </a:r>
          </a:p>
        </p:txBody>
      </p:sp>
      <p:sp>
        <p:nvSpPr>
          <p:cNvPr name="TextBox 11" id="11"/>
          <p:cNvSpPr txBox="true"/>
          <p:nvPr/>
        </p:nvSpPr>
        <p:spPr>
          <a:xfrm rot="0">
            <a:off x="9767468" y="3874132"/>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pengunggahan resep baru ke website </a:t>
            </a:r>
            <a:r>
              <a:rPr lang="en-US" sz="2100" u="sng">
                <a:solidFill>
                  <a:srgbClr val="737373"/>
                </a:solidFill>
                <a:latin typeface="DM Sans Medium"/>
                <a:hlinkClick r:id="rId6" tooltip="http://detikfood.com/"/>
              </a:rPr>
              <a:t>detikfood.com</a:t>
            </a:r>
          </a:p>
        </p:txBody>
      </p:sp>
      <p:sp>
        <p:nvSpPr>
          <p:cNvPr name="TextBox 12" id="12"/>
          <p:cNvSpPr txBox="true"/>
          <p:nvPr/>
        </p:nvSpPr>
        <p:spPr>
          <a:xfrm rot="0">
            <a:off x="1028700" y="5034277"/>
            <a:ext cx="4845753" cy="11601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Saat tombol ditekan dapat melakukan navigasi halaman menuju halaman form pengisian pengalaman dengan baik.</a:t>
            </a:r>
          </a:p>
        </p:txBody>
      </p:sp>
      <p:sp>
        <p:nvSpPr>
          <p:cNvPr name="TextBox 13" id="13"/>
          <p:cNvSpPr txBox="true"/>
          <p:nvPr/>
        </p:nvSpPr>
        <p:spPr>
          <a:xfrm rot="0">
            <a:off x="9767468" y="4872352"/>
            <a:ext cx="7491832" cy="201739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pengisian secara lengkap pada form pengisian pada langkah 1 tentang resep.</a:t>
            </a:r>
          </a:p>
          <a:p>
            <a:pPr marL="453390" indent="-226695" lvl="1">
              <a:lnSpc>
                <a:spcPts val="2310"/>
              </a:lnSpc>
              <a:buFont typeface="Arial"/>
              <a:buChar char="•"/>
            </a:pPr>
            <a:r>
              <a:rPr lang="en-US" sz="2100">
                <a:solidFill>
                  <a:srgbClr val="737373"/>
                </a:solidFill>
                <a:latin typeface="DM Sans"/>
              </a:rPr>
              <a:t>Case_2: Tidak melakukan pengisian pada form pengisian pada langkah 1, dan mencoba langsung menuju langkah 2</a:t>
            </a:r>
          </a:p>
          <a:p>
            <a:pPr marL="453390" indent="-226695" lvl="1">
              <a:lnSpc>
                <a:spcPts val="2310"/>
              </a:lnSpc>
              <a:buFont typeface="Arial"/>
              <a:buChar char="•"/>
            </a:pPr>
            <a:r>
              <a:rPr lang="en-US" sz="2100">
                <a:solidFill>
                  <a:srgbClr val="737373"/>
                </a:solidFill>
                <a:latin typeface="DM Sans"/>
              </a:rPr>
              <a:t>Case_3: Melakukan Upload foto makanan dengan format file selain gambar, mengisi durasi masakan dan porsi dengan selain angka,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322" y="0"/>
            <a:ext cx="4102978" cy="2245448"/>
          </a:xfrm>
          <a:custGeom>
            <a:avLst/>
            <a:gdLst/>
            <a:ahLst/>
            <a:cxnLst/>
            <a:rect r="r" b="b" t="t" l="l"/>
            <a:pathLst>
              <a:path h="2245448" w="410297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9144000" y="2452430"/>
            <a:ext cx="0" cy="6805870"/>
          </a:xfrm>
          <a:prstGeom prst="line">
            <a:avLst/>
          </a:prstGeom>
          <a:ln cap="flat" w="38100">
            <a:solidFill>
              <a:srgbClr val="8CA9AD"/>
            </a:solidFill>
            <a:prstDash val="solid"/>
            <a:headEnd type="none" len="sm" w="sm"/>
            <a:tailEnd type="none" len="sm" w="sm"/>
          </a:ln>
        </p:spPr>
      </p:sp>
      <p:sp>
        <p:nvSpPr>
          <p:cNvPr name="Freeform 4" id="4"/>
          <p:cNvSpPr/>
          <p:nvPr/>
        </p:nvSpPr>
        <p:spPr>
          <a:xfrm flipH="false" flipV="false" rot="0">
            <a:off x="2829353" y="7899397"/>
            <a:ext cx="3796265" cy="2135399"/>
          </a:xfrm>
          <a:custGeom>
            <a:avLst/>
            <a:gdLst/>
            <a:ahLst/>
            <a:cxnLst/>
            <a:rect r="r" b="b" t="t" l="l"/>
            <a:pathLst>
              <a:path h="2135399" w="3796265">
                <a:moveTo>
                  <a:pt x="0" y="0"/>
                </a:moveTo>
                <a:lnTo>
                  <a:pt x="3796265" y="0"/>
                </a:lnTo>
                <a:lnTo>
                  <a:pt x="3796265" y="2135399"/>
                </a:lnTo>
                <a:lnTo>
                  <a:pt x="0" y="2135399"/>
                </a:lnTo>
                <a:lnTo>
                  <a:pt x="0" y="0"/>
                </a:lnTo>
                <a:close/>
              </a:path>
            </a:pathLst>
          </a:custGeom>
          <a:blipFill>
            <a:blip r:embed="rId4"/>
            <a:stretch>
              <a:fillRect l="0" t="0" r="0" b="0"/>
            </a:stretch>
          </a:blipFill>
        </p:spPr>
      </p:sp>
      <p:sp>
        <p:nvSpPr>
          <p:cNvPr name="Freeform 5" id="5"/>
          <p:cNvSpPr/>
          <p:nvPr/>
        </p:nvSpPr>
        <p:spPr>
          <a:xfrm flipH="false" flipV="false" rot="0">
            <a:off x="12019372" y="7899397"/>
            <a:ext cx="3796265" cy="2135399"/>
          </a:xfrm>
          <a:custGeom>
            <a:avLst/>
            <a:gdLst/>
            <a:ahLst/>
            <a:cxnLst/>
            <a:rect r="r" b="b" t="t" l="l"/>
            <a:pathLst>
              <a:path h="2135399" w="3796265">
                <a:moveTo>
                  <a:pt x="0" y="0"/>
                </a:moveTo>
                <a:lnTo>
                  <a:pt x="3796266" y="0"/>
                </a:lnTo>
                <a:lnTo>
                  <a:pt x="3796266" y="2135399"/>
                </a:lnTo>
                <a:lnTo>
                  <a:pt x="0" y="2135399"/>
                </a:lnTo>
                <a:lnTo>
                  <a:pt x="0" y="0"/>
                </a:lnTo>
                <a:close/>
              </a:path>
            </a:pathLst>
          </a:custGeom>
          <a:blipFill>
            <a:blip r:embed="rId5"/>
            <a:stretch>
              <a:fillRect l="0" t="0" r="0" b="0"/>
            </a:stretch>
          </a:blipFill>
        </p:spPr>
      </p:sp>
      <p:sp>
        <p:nvSpPr>
          <p:cNvPr name="TextBox 6" id="6"/>
          <p:cNvSpPr txBox="true"/>
          <p:nvPr/>
        </p:nvSpPr>
        <p:spPr>
          <a:xfrm rot="0">
            <a:off x="1028700" y="1104900"/>
            <a:ext cx="9166757" cy="1066800"/>
          </a:xfrm>
          <a:prstGeom prst="rect">
            <a:avLst/>
          </a:prstGeom>
        </p:spPr>
        <p:txBody>
          <a:bodyPr anchor="t" rtlCol="false" tIns="0" lIns="0" bIns="0" rIns="0">
            <a:spAutoFit/>
          </a:bodyPr>
          <a:lstStyle/>
          <a:p>
            <a:pPr>
              <a:lnSpc>
                <a:spcPts val="8250"/>
              </a:lnSpc>
            </a:pPr>
            <a:r>
              <a:rPr lang="en-US" sz="7500">
                <a:solidFill>
                  <a:srgbClr val="8CA9AD"/>
                </a:solidFill>
                <a:latin typeface="DM Sans Bold"/>
              </a:rPr>
              <a:t>PENGUJIAN</a:t>
            </a:r>
          </a:p>
        </p:txBody>
      </p:sp>
      <p:sp>
        <p:nvSpPr>
          <p:cNvPr name="TextBox 7" id="7"/>
          <p:cNvSpPr txBox="true"/>
          <p:nvPr/>
        </p:nvSpPr>
        <p:spPr>
          <a:xfrm rot="0">
            <a:off x="9767468"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Halaman Kirim Resep</a:t>
            </a:r>
          </a:p>
        </p:txBody>
      </p:sp>
      <p:sp>
        <p:nvSpPr>
          <p:cNvPr name="TextBox 8" id="8"/>
          <p:cNvSpPr txBox="true"/>
          <p:nvPr/>
        </p:nvSpPr>
        <p:spPr>
          <a:xfrm rot="0">
            <a:off x="14258975" y="3206181"/>
            <a:ext cx="3660299" cy="262255"/>
          </a:xfrm>
          <a:prstGeom prst="rect">
            <a:avLst/>
          </a:prstGeom>
        </p:spPr>
        <p:txBody>
          <a:bodyPr anchor="t" rtlCol="false" tIns="0" lIns="0" bIns="0" rIns="0">
            <a:spAutoFit/>
          </a:bodyPr>
          <a:lstStyle/>
          <a:p>
            <a:pPr algn="just">
              <a:lnSpc>
                <a:spcPts val="2089"/>
              </a:lnSpc>
            </a:pPr>
            <a:r>
              <a:rPr lang="en-US" sz="1899">
                <a:solidFill>
                  <a:srgbClr val="737373"/>
                </a:solidFill>
                <a:latin typeface="DM Sans"/>
              </a:rPr>
              <a:t>Langkah 3 “Langkah-Langkah”</a:t>
            </a:r>
          </a:p>
        </p:txBody>
      </p:sp>
      <p:sp>
        <p:nvSpPr>
          <p:cNvPr name="TextBox 9" id="9"/>
          <p:cNvSpPr txBox="true"/>
          <p:nvPr/>
        </p:nvSpPr>
        <p:spPr>
          <a:xfrm rot="0">
            <a:off x="1028700" y="2481005"/>
            <a:ext cx="5440343" cy="987431"/>
          </a:xfrm>
          <a:prstGeom prst="rect">
            <a:avLst/>
          </a:prstGeom>
        </p:spPr>
        <p:txBody>
          <a:bodyPr anchor="t" rtlCol="false" tIns="0" lIns="0" bIns="0" rIns="0">
            <a:spAutoFit/>
          </a:bodyPr>
          <a:lstStyle/>
          <a:p>
            <a:pPr algn="just">
              <a:lnSpc>
                <a:spcPts val="3850"/>
              </a:lnSpc>
            </a:pPr>
            <a:r>
              <a:rPr lang="en-US" sz="3500">
                <a:solidFill>
                  <a:srgbClr val="737373"/>
                </a:solidFill>
                <a:latin typeface="DM Sans Medium"/>
              </a:rPr>
              <a:t>Test Scenario</a:t>
            </a:r>
          </a:p>
          <a:p>
            <a:pPr>
              <a:lnSpc>
                <a:spcPts val="3850"/>
              </a:lnSpc>
            </a:pPr>
            <a:r>
              <a:rPr lang="en-US" sz="3500">
                <a:solidFill>
                  <a:srgbClr val="737373"/>
                </a:solidFill>
                <a:latin typeface="DM Sans Medium"/>
              </a:rPr>
              <a:t>Halaman Kirim Resep</a:t>
            </a:r>
          </a:p>
        </p:txBody>
      </p:sp>
      <p:sp>
        <p:nvSpPr>
          <p:cNvPr name="TextBox 10" id="10"/>
          <p:cNvSpPr txBox="true"/>
          <p:nvPr/>
        </p:nvSpPr>
        <p:spPr>
          <a:xfrm rot="0">
            <a:off x="5520207" y="3206181"/>
            <a:ext cx="3163542" cy="262255"/>
          </a:xfrm>
          <a:prstGeom prst="rect">
            <a:avLst/>
          </a:prstGeom>
        </p:spPr>
        <p:txBody>
          <a:bodyPr anchor="t" rtlCol="false" tIns="0" lIns="0" bIns="0" rIns="0">
            <a:spAutoFit/>
          </a:bodyPr>
          <a:lstStyle/>
          <a:p>
            <a:pPr algn="just">
              <a:lnSpc>
                <a:spcPts val="2089"/>
              </a:lnSpc>
            </a:pPr>
            <a:r>
              <a:rPr lang="en-US" sz="1899">
                <a:solidFill>
                  <a:srgbClr val="737373"/>
                </a:solidFill>
                <a:latin typeface="DM Sans"/>
              </a:rPr>
              <a:t>Langkah 2 “Bahan-Bahan”</a:t>
            </a:r>
          </a:p>
        </p:txBody>
      </p:sp>
      <p:sp>
        <p:nvSpPr>
          <p:cNvPr name="TextBox 11" id="11"/>
          <p:cNvSpPr txBox="true"/>
          <p:nvPr/>
        </p:nvSpPr>
        <p:spPr>
          <a:xfrm rot="0">
            <a:off x="9767468" y="3874132"/>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pengunggahan resep baru ke website </a:t>
            </a:r>
            <a:r>
              <a:rPr lang="en-US" sz="2100" u="sng">
                <a:solidFill>
                  <a:srgbClr val="737373"/>
                </a:solidFill>
                <a:latin typeface="DM Sans Medium"/>
                <a:hlinkClick r:id="rId6" tooltip="http://detikfood.com/"/>
              </a:rPr>
              <a:t>detikfood.com</a:t>
            </a:r>
          </a:p>
        </p:txBody>
      </p:sp>
      <p:sp>
        <p:nvSpPr>
          <p:cNvPr name="TextBox 12" id="12"/>
          <p:cNvSpPr txBox="true"/>
          <p:nvPr/>
        </p:nvSpPr>
        <p:spPr>
          <a:xfrm rot="0">
            <a:off x="1028700" y="3874132"/>
            <a:ext cx="5440343" cy="588645"/>
          </a:xfrm>
          <a:prstGeom prst="rect">
            <a:avLst/>
          </a:prstGeom>
        </p:spPr>
        <p:txBody>
          <a:bodyPr anchor="t" rtlCol="false" tIns="0" lIns="0" bIns="0" rIns="0">
            <a:spAutoFit/>
          </a:bodyPr>
          <a:lstStyle/>
          <a:p>
            <a:pPr>
              <a:lnSpc>
                <a:spcPts val="2310"/>
              </a:lnSpc>
            </a:pPr>
            <a:r>
              <a:rPr lang="en-US" sz="2100">
                <a:solidFill>
                  <a:srgbClr val="737373"/>
                </a:solidFill>
                <a:latin typeface="DM Sans Medium"/>
              </a:rPr>
              <a:t>Melakukan pengunggahan resep baru ke website </a:t>
            </a:r>
            <a:r>
              <a:rPr lang="en-US" sz="2100" u="sng">
                <a:solidFill>
                  <a:srgbClr val="737373"/>
                </a:solidFill>
                <a:latin typeface="DM Sans Medium"/>
                <a:hlinkClick r:id="rId7" tooltip="http://detikfood.com/"/>
              </a:rPr>
              <a:t>detikfood.com</a:t>
            </a:r>
          </a:p>
        </p:txBody>
      </p:sp>
      <p:sp>
        <p:nvSpPr>
          <p:cNvPr name="TextBox 13" id="13"/>
          <p:cNvSpPr txBox="true"/>
          <p:nvPr/>
        </p:nvSpPr>
        <p:spPr>
          <a:xfrm rot="0">
            <a:off x="1028700" y="4748527"/>
            <a:ext cx="7865312" cy="28746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pengisian secara lengkap form pengisian bahan masakan pada langkah 2.</a:t>
            </a:r>
          </a:p>
          <a:p>
            <a:pPr marL="453390" indent="-226695" lvl="1">
              <a:lnSpc>
                <a:spcPts val="2310"/>
              </a:lnSpc>
              <a:buFont typeface="Arial"/>
              <a:buChar char="•"/>
            </a:pPr>
            <a:r>
              <a:rPr lang="en-US" sz="2100">
                <a:solidFill>
                  <a:srgbClr val="737373"/>
                </a:solidFill>
                <a:latin typeface="DM Sans"/>
              </a:rPr>
              <a:t>Case_2: Tidak melakukan pengisian pada form pengisian bahan masakan pada langkah 2, dan mencoba langsung menuju langkah 3</a:t>
            </a:r>
          </a:p>
          <a:p>
            <a:pPr marL="453390" indent="-226695" lvl="1">
              <a:lnSpc>
                <a:spcPts val="2310"/>
              </a:lnSpc>
              <a:buFont typeface="Arial"/>
              <a:buChar char="•"/>
            </a:pPr>
            <a:r>
              <a:rPr lang="en-US" sz="2100">
                <a:solidFill>
                  <a:srgbClr val="737373"/>
                </a:solidFill>
                <a:latin typeface="DM Sans"/>
              </a:rPr>
              <a:t>Case_3: Tombol bahan dan grup dapat menambah kolom pengisian untuk bahan masakan sejumlah bahan masakan yang diinginkan.</a:t>
            </a:r>
          </a:p>
          <a:p>
            <a:pPr marL="453390" indent="-226695" lvl="1">
              <a:lnSpc>
                <a:spcPts val="2310"/>
              </a:lnSpc>
              <a:buFont typeface="Arial"/>
              <a:buChar char="•"/>
            </a:pPr>
            <a:r>
              <a:rPr lang="en-US" sz="2100">
                <a:solidFill>
                  <a:srgbClr val="737373"/>
                </a:solidFill>
                <a:latin typeface="DM Sans"/>
              </a:rPr>
              <a:t>Case_4 : Icon titik tiga di samping kanan kolom</a:t>
            </a:r>
          </a:p>
          <a:p>
            <a:pPr marL="453390" indent="-226695" lvl="1">
              <a:lnSpc>
                <a:spcPts val="2310"/>
              </a:lnSpc>
              <a:buFont typeface="Arial"/>
              <a:buChar char="•"/>
            </a:pPr>
            <a:r>
              <a:rPr lang="en-US" sz="2100">
                <a:solidFill>
                  <a:srgbClr val="737373"/>
                </a:solidFill>
                <a:latin typeface="DM Sans"/>
              </a:rPr>
              <a:t>Case_5 : Icon garis dua di samping kiri kolom</a:t>
            </a:r>
          </a:p>
        </p:txBody>
      </p:sp>
      <p:sp>
        <p:nvSpPr>
          <p:cNvPr name="TextBox 14" id="14"/>
          <p:cNvSpPr txBox="true"/>
          <p:nvPr/>
        </p:nvSpPr>
        <p:spPr>
          <a:xfrm rot="0">
            <a:off x="9915736" y="4748527"/>
            <a:ext cx="8003538" cy="2874645"/>
          </a:xfrm>
          <a:prstGeom prst="rect">
            <a:avLst/>
          </a:prstGeom>
        </p:spPr>
        <p:txBody>
          <a:bodyPr anchor="t" rtlCol="false" tIns="0" lIns="0" bIns="0" rIns="0">
            <a:spAutoFit/>
          </a:bodyPr>
          <a:lstStyle/>
          <a:p>
            <a:pPr marL="453390" indent="-226695" lvl="1">
              <a:lnSpc>
                <a:spcPts val="2310"/>
              </a:lnSpc>
              <a:buFont typeface="Arial"/>
              <a:buChar char="•"/>
            </a:pPr>
            <a:r>
              <a:rPr lang="en-US" sz="2100">
                <a:solidFill>
                  <a:srgbClr val="737373"/>
                </a:solidFill>
                <a:latin typeface="DM Sans"/>
              </a:rPr>
              <a:t>Case_1 : Melakukan Pengisian secara lengkap form pengisian langkah langkah memasak pada langkah 3.</a:t>
            </a:r>
          </a:p>
          <a:p>
            <a:pPr marL="453390" indent="-226695" lvl="1">
              <a:lnSpc>
                <a:spcPts val="2310"/>
              </a:lnSpc>
              <a:buFont typeface="Arial"/>
              <a:buChar char="•"/>
            </a:pPr>
            <a:r>
              <a:rPr lang="en-US" sz="2100">
                <a:solidFill>
                  <a:srgbClr val="737373"/>
                </a:solidFill>
                <a:latin typeface="DM Sans"/>
              </a:rPr>
              <a:t>Case_2: Tidak melakukan pengisian pada form pengisian langkah langkah memasak, dan mencoba langsung menuju langkah 4.</a:t>
            </a:r>
          </a:p>
          <a:p>
            <a:pPr marL="453390" indent="-226695" lvl="1">
              <a:lnSpc>
                <a:spcPts val="2310"/>
              </a:lnSpc>
              <a:buFont typeface="Arial"/>
              <a:buChar char="•"/>
            </a:pPr>
            <a:r>
              <a:rPr lang="en-US" sz="2100">
                <a:solidFill>
                  <a:srgbClr val="737373"/>
                </a:solidFill>
                <a:latin typeface="DM Sans"/>
              </a:rPr>
              <a:t>Case_3: Tombol "+ langkah" dapat menambah kolom pengisian untuk langkah masakan sejumlah langkah yang diinginkan.</a:t>
            </a:r>
          </a:p>
          <a:p>
            <a:pPr marL="453390" indent="-226695" lvl="1">
              <a:lnSpc>
                <a:spcPts val="2310"/>
              </a:lnSpc>
              <a:buFont typeface="Arial"/>
              <a:buChar char="•"/>
            </a:pPr>
            <a:r>
              <a:rPr lang="en-US" sz="2100">
                <a:solidFill>
                  <a:srgbClr val="737373"/>
                </a:solidFill>
                <a:latin typeface="DM Sans"/>
              </a:rPr>
              <a:t>Case_4 : Icon titik tiga di samping kanan kolom</a:t>
            </a:r>
          </a:p>
          <a:p>
            <a:pPr marL="453390" indent="-226695" lvl="1">
              <a:lnSpc>
                <a:spcPts val="2310"/>
              </a:lnSpc>
              <a:buFont typeface="Arial"/>
              <a:buChar char="•"/>
            </a:pPr>
            <a:r>
              <a:rPr lang="en-US" sz="2100">
                <a:solidFill>
                  <a:srgbClr val="737373"/>
                </a:solidFill>
                <a:latin typeface="DM Sans"/>
              </a:rPr>
              <a:t>Case_5 : Icon garis dua di samping kiri kolom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DAF4wbrUhBA</dc:identifier>
  <dcterms:modified xsi:type="dcterms:W3CDTF">2011-08-01T06:04:30Z</dcterms:modified>
  <cp:revision>1</cp:revision>
  <dc:title>QuALITY ASSURANCE</dc:title>
</cp:coreProperties>
</file>